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</p:sldMasterIdLst>
  <p:notesMasterIdLst>
    <p:notesMasterId r:id="rId21"/>
  </p:notesMasterIdLst>
  <p:sldIdLst>
    <p:sldId id="267" r:id="rId5"/>
    <p:sldId id="268" r:id="rId6"/>
    <p:sldId id="277" r:id="rId7"/>
    <p:sldId id="274" r:id="rId8"/>
    <p:sldId id="278" r:id="rId9"/>
    <p:sldId id="284" r:id="rId10"/>
    <p:sldId id="280" r:id="rId11"/>
    <p:sldId id="283" r:id="rId12"/>
    <p:sldId id="281" r:id="rId13"/>
    <p:sldId id="282" r:id="rId14"/>
    <p:sldId id="285" r:id="rId15"/>
    <p:sldId id="286" r:id="rId16"/>
    <p:sldId id="287" r:id="rId17"/>
    <p:sldId id="290" r:id="rId18"/>
    <p:sldId id="289" r:id="rId19"/>
    <p:sldId id="272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lond, Bettina" initials="CB" lastIdx="1" clrIdx="0">
    <p:extLst>
      <p:ext uri="{19B8F6BF-5375-455C-9EA6-DF929625EA0E}">
        <p15:presenceInfo xmlns:p15="http://schemas.microsoft.com/office/powerpoint/2012/main" userId="S-1-5-21-3463609259-212226432-2349557979-5936" providerId="AD"/>
      </p:ext>
    </p:extLst>
  </p:cmAuthor>
  <p:cmAuthor id="2" name="Werthschulte, Madeline" initials="WM" lastIdx="4" clrIdx="1">
    <p:extLst>
      <p:ext uri="{19B8F6BF-5375-455C-9EA6-DF929625EA0E}">
        <p15:presenceInfo xmlns:p15="http://schemas.microsoft.com/office/powerpoint/2012/main" userId="S-1-5-21-3463609259-212226432-2349557979-66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4BDFF-A65E-4621-96BF-1F28ABCF38A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E794A-8016-43FE-BBC9-9618989E426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9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E3524-81C1-473B-AE0F-697B830EC5EF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1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E3524-81C1-473B-AE0F-697B830EC5EF}" type="slidenum">
              <a:rPr lang="de-DE" smtClean="0">
                <a:solidFill>
                  <a:prstClr val="black"/>
                </a:solidFill>
              </a:rPr>
              <a:pPr/>
              <a:t>16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6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2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28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93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17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42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4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05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02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75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06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8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393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80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12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73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215384" y="1080000"/>
            <a:ext cx="8411033" cy="1484904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de-DE" sz="4800" b="1" i="0" u="none" strike="noStrike" kern="1200" cap="all" spc="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Hier steht der Titel der Präsentation</a:t>
            </a:r>
            <a:endParaRPr kumimoji="0" lang="de-DE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15385" y="3735703"/>
            <a:ext cx="7266353" cy="36326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0" i="0" u="none" strike="noStrike" kern="1200" cap="none" spc="0" normalizeH="0" baseline="0" noProof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Anlass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weiterer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215384" y="2679129"/>
            <a:ext cx="7268308" cy="36021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 dirty="0"/>
              <a:t>Prof. Dr. XXX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215384" y="3015624"/>
            <a:ext cx="7268308" cy="36021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 dirty="0"/>
              <a:t>DD.MM.YYYY</a:t>
            </a:r>
          </a:p>
        </p:txBody>
      </p:sp>
      <p:pic>
        <p:nvPicPr>
          <p:cNvPr id="8" name="Picture 2" descr="J:\Wegweiser\Medien\ZEW_Logo\ZEW Logo Farbe\ZEW-Logo_ohne Schriftzu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133" y="5756373"/>
            <a:ext cx="1624623" cy="4468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 9" descr="Leibniz__Logo_DE_Blau-Schwarz_100mm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879" y="5589240"/>
            <a:ext cx="1152128" cy="76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995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zeiliger Titel, 1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9586" y="763588"/>
            <a:ext cx="10633929" cy="54818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79815" y="6453336"/>
            <a:ext cx="2675914" cy="1961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453336"/>
            <a:ext cx="3860800" cy="1961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77506" y="6453336"/>
            <a:ext cx="2844800" cy="1961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1A12CDA-83D3-4EF4-BC0D-8D5887487634}" type="slidenum">
              <a:rPr lang="de-DE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779815" y="1485901"/>
            <a:ext cx="10626494" cy="48244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90000"/>
              </a:lnSpc>
              <a:buNone/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062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851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511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416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6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73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1658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27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150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43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78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616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476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215384" y="1080000"/>
            <a:ext cx="8411033" cy="1484904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de-DE" sz="4800" b="1" i="0" u="none" strike="noStrike" kern="1200" cap="all" spc="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Hier steht der Titel der Präsentation</a:t>
            </a:r>
            <a:endParaRPr kumimoji="0" lang="de-DE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15385" y="3735703"/>
            <a:ext cx="7266353" cy="36326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0" i="0" u="none" strike="noStrike" kern="1200" cap="none" spc="0" normalizeH="0" baseline="0" noProof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Anlass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weiterer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215384" y="2679129"/>
            <a:ext cx="7268308" cy="36021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 dirty="0"/>
              <a:t>Prof. Dr. XXX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215384" y="3015624"/>
            <a:ext cx="7268308" cy="36021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 dirty="0"/>
              <a:t>DD.MM.YYYY</a:t>
            </a:r>
          </a:p>
        </p:txBody>
      </p:sp>
      <p:pic>
        <p:nvPicPr>
          <p:cNvPr id="8" name="Picture 2" descr="J:\Wegweiser\Medien\ZEW_Logo\ZEW Logo Farbe\ZEW-Logo_ohne Schriftzu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133" y="5756373"/>
            <a:ext cx="1624623" cy="4468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 9" descr="Leibniz__Logo_DE_Blau-Schwarz_100mm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879" y="5589240"/>
            <a:ext cx="1152128" cy="76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366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zeiliger Titel, 1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9586" y="763588"/>
            <a:ext cx="10633929" cy="54818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79815" y="6453336"/>
            <a:ext cx="2675914" cy="1961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453336"/>
            <a:ext cx="3860800" cy="1961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77506" y="6453336"/>
            <a:ext cx="2844800" cy="1961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1A12CDA-83D3-4EF4-BC0D-8D5887487634}" type="slidenum">
              <a:rPr lang="de-DE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779815" y="1485901"/>
            <a:ext cx="10626494" cy="48244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90000"/>
              </a:lnSpc>
              <a:buNone/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4901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67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8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1255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371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9349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616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149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856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779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627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726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015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215384" y="1080000"/>
            <a:ext cx="8411033" cy="1484904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de-DE" sz="4800" b="1" i="0" u="none" strike="noStrike" kern="1200" cap="all" spc="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Hier steht der Titel der Präsentation</a:t>
            </a:r>
            <a:endParaRPr kumimoji="0" lang="de-DE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15385" y="3735703"/>
            <a:ext cx="7266353" cy="36326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0" i="0" u="none" strike="noStrike" kern="1200" cap="none" spc="0" normalizeH="0" baseline="0" noProof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Anlass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weiterer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215384" y="2679129"/>
            <a:ext cx="7268308" cy="36021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 dirty="0"/>
              <a:t>Prof. Dr. XXX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215384" y="3015624"/>
            <a:ext cx="7268308" cy="360213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 dirty="0"/>
              <a:t>DD.MM.YYYY</a:t>
            </a:r>
          </a:p>
        </p:txBody>
      </p:sp>
      <p:pic>
        <p:nvPicPr>
          <p:cNvPr id="8" name="Picture 2" descr="J:\Wegweiser\Medien\ZEW_Logo\ZEW Logo Farbe\ZEW-Logo_ohne Schriftzu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133" y="5756373"/>
            <a:ext cx="1624623" cy="4468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 9" descr="Leibniz__Logo_DE_Blau-Schwarz_100mm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879" y="5589240"/>
            <a:ext cx="1152128" cy="76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9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8642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zeiliger Titel, 1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9586" y="763588"/>
            <a:ext cx="10633929" cy="54818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779815" y="6453336"/>
            <a:ext cx="2675914" cy="1961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453336"/>
            <a:ext cx="3860800" cy="1961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77506" y="6453336"/>
            <a:ext cx="2844800" cy="1961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1A12CDA-83D3-4EF4-BC0D-8D5887487634}" type="slidenum">
              <a:rPr lang="de-DE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‹Nr.›</a:t>
            </a:fld>
            <a:endParaRPr lang="de-DE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779815" y="1485901"/>
            <a:ext cx="10626494" cy="48244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90000"/>
              </a:lnSpc>
              <a:buNone/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22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6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56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85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35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712C-B9F8-4BDA-ADEE-F015D1983C85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B2B0-6FC6-4BEB-BFC8-4CB76F29B7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16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5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8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1830-B90F-49BD-AAD8-BAE7D48346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A2832-FCE1-460B-9D5C-DDC07524B0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2436247" y="1209889"/>
            <a:ext cx="7992888" cy="1935458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cap="all" spc="100">
                <a:solidFill>
                  <a:schemeClr val="tx1"/>
                </a:solidFill>
                <a:latin typeface="Calibri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endParaRPr lang="de-DE" sz="2400" b="0" cap="none" spc="0" dirty="0">
              <a:solidFill>
                <a:srgbClr val="00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919537" y="615863"/>
            <a:ext cx="850959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cap="all" spc="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r>
              <a:rPr lang="de-DE" sz="3400" cap="all" spc="100" dirty="0" smtClean="0">
                <a:solidFill>
                  <a:srgbClr val="000000"/>
                </a:solidFill>
                <a:cs typeface="Arial" panose="020B0604020202020204" pitchFamily="34" charset="0"/>
              </a:rPr>
              <a:t>Stromspar-check kühlgerätetausch</a:t>
            </a:r>
          </a:p>
          <a:p>
            <a:pPr algn="ctr"/>
            <a:endParaRPr lang="de-DE" sz="3600" cap="all" spc="1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endParaRPr lang="de-DE" sz="3600" cap="all" spc="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r>
              <a:rPr lang="de-DE" sz="3600" b="1" cap="all" spc="100" dirty="0" smtClean="0">
                <a:solidFill>
                  <a:srgbClr val="000000"/>
                </a:solidFill>
                <a:cs typeface="Arial" panose="020B0604020202020204" pitchFamily="34" charset="0"/>
              </a:rPr>
              <a:t>Workshop</a:t>
            </a:r>
            <a:endParaRPr lang="de-DE" sz="3600" b="1" cap="all" spc="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endParaRPr lang="de-DE" sz="3600" dirty="0" smtClean="0"/>
          </a:p>
          <a:p>
            <a:pPr algn="ctr"/>
            <a:r>
              <a:rPr lang="de-DE" sz="3600" dirty="0" smtClean="0"/>
              <a:t>Mai 2023</a:t>
            </a:r>
            <a:endParaRPr lang="de-DE" sz="3600" dirty="0"/>
          </a:p>
          <a:p>
            <a:pPr algn="ctr"/>
            <a:endParaRPr lang="de-DE" sz="3400" cap="all" spc="1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5589240"/>
            <a:ext cx="136064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Studien</a:t>
            </a:r>
            <a:r>
              <a:rPr lang="en-US" dirty="0" smtClean="0"/>
              <a:t>-ID 1</a:t>
            </a:r>
            <a:r>
              <a:rPr lang="en-US" dirty="0"/>
              <a:t>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Unverändert</a:t>
            </a: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801" y="2516179"/>
            <a:ext cx="10625026" cy="319456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1245500" y="3399737"/>
            <a:ext cx="1194895" cy="14274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2339163" y="3761808"/>
            <a:ext cx="9415129" cy="8258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</a:t>
            </a:r>
            <a:r>
              <a:rPr lang="en-US" dirty="0" smtClean="0"/>
              <a:t> Studien-ID 2:</a:t>
            </a:r>
            <a:endParaRPr lang="en-US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71438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Vereinfache</a:t>
            </a:r>
            <a:r>
              <a:rPr lang="en-US" dirty="0" smtClean="0"/>
              <a:t> </a:t>
            </a:r>
            <a:r>
              <a:rPr lang="en-US" dirty="0" err="1" smtClean="0"/>
              <a:t>Darstellung</a:t>
            </a:r>
            <a:r>
              <a:rPr lang="en-US" dirty="0" smtClean="0"/>
              <a:t> des </a:t>
            </a:r>
            <a:r>
              <a:rPr lang="en-US" dirty="0" err="1" smtClean="0"/>
              <a:t>Gewinns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Icons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1524867" y="3487341"/>
            <a:ext cx="8283161" cy="10279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4" y="2636652"/>
            <a:ext cx="10561145" cy="2504189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1017298" y="3530009"/>
            <a:ext cx="9909772" cy="877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06" y="2602748"/>
            <a:ext cx="10048875" cy="24288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</a:t>
            </a:r>
            <a:r>
              <a:rPr lang="en-US" dirty="0" smtClean="0"/>
              <a:t> Studien-ID 3:</a:t>
            </a:r>
            <a:endParaRPr lang="en-US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Vereinfache</a:t>
            </a:r>
            <a:r>
              <a:rPr lang="en-US" dirty="0" smtClean="0"/>
              <a:t> </a:t>
            </a:r>
            <a:r>
              <a:rPr lang="en-US" dirty="0" err="1" smtClean="0"/>
              <a:t>Darstellung</a:t>
            </a:r>
            <a:r>
              <a:rPr lang="en-US" dirty="0" smtClean="0"/>
              <a:t> des </a:t>
            </a:r>
            <a:r>
              <a:rPr lang="en-US" dirty="0" err="1" smtClean="0"/>
              <a:t>Verlusts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Icons</a:t>
            </a:r>
            <a:endParaRPr lang="en-US" dirty="0"/>
          </a:p>
        </p:txBody>
      </p:sp>
      <p:sp>
        <p:nvSpPr>
          <p:cNvPr id="3" name="Inhaltsplatzhalt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1089837" y="3492795"/>
            <a:ext cx="9881743" cy="7708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</a:t>
            </a:r>
            <a:r>
              <a:rPr lang="en-US" dirty="0" smtClean="0"/>
              <a:t> Studien-ID 4:</a:t>
            </a:r>
            <a:endParaRPr lang="en-US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5"/>
            <a:ext cx="44940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Infoschreiben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Checkliste</a:t>
            </a:r>
            <a:endParaRPr lang="en-US" dirty="0"/>
          </a:p>
        </p:txBody>
      </p:sp>
      <p:sp>
        <p:nvSpPr>
          <p:cNvPr id="3" name="Inhaltsplatzhalt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9378" y="774846"/>
            <a:ext cx="6581430" cy="562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</a:t>
            </a:r>
            <a:r>
              <a:rPr lang="en-US" dirty="0" smtClean="0"/>
              <a:t> Studien-ID 5:</a:t>
            </a:r>
            <a:endParaRPr lang="en-US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38200" y="1825625"/>
            <a:ext cx="40899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Infoschreiben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Checkliste</a:t>
            </a:r>
            <a:r>
              <a:rPr lang="en-US" dirty="0" smtClean="0"/>
              <a:t> und </a:t>
            </a:r>
            <a:r>
              <a:rPr lang="en-US" dirty="0" err="1" smtClean="0"/>
              <a:t>vereinfache</a:t>
            </a:r>
            <a:r>
              <a:rPr lang="en-US" dirty="0" smtClean="0"/>
              <a:t> </a:t>
            </a:r>
            <a:r>
              <a:rPr lang="en-US" dirty="0" err="1" smtClean="0"/>
              <a:t>Darstellung</a:t>
            </a:r>
            <a:r>
              <a:rPr lang="en-US" dirty="0" smtClean="0"/>
              <a:t> des </a:t>
            </a:r>
            <a:r>
              <a:rPr lang="en-US" dirty="0" err="1" smtClean="0"/>
              <a:t>Gewinns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Icons</a:t>
            </a:r>
            <a:endParaRPr lang="en-US" dirty="0"/>
          </a:p>
        </p:txBody>
      </p:sp>
      <p:sp>
        <p:nvSpPr>
          <p:cNvPr id="3" name="Inhaltsplatzhalter 2" hidden="1"/>
          <p:cNvSpPr>
            <a:spLocks noGrp="1"/>
          </p:cNvSpPr>
          <p:nvPr>
            <p:ph idx="1"/>
          </p:nvPr>
        </p:nvSpPr>
        <p:spPr>
          <a:xfrm>
            <a:off x="838200" y="1825625"/>
            <a:ext cx="3670005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64266"/>
            <a:ext cx="5894617" cy="486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7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B1C893F-630C-4202-AD13-2254F106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5421-51D5-0E4F-910F-ED88A3526D8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geht es weiter? 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713014" y="3676454"/>
            <a:ext cx="10520594" cy="9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2457455" y="3691338"/>
            <a:ext cx="981173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April 23</a:t>
            </a:r>
            <a:endParaRPr lang="de-DE" sz="1600" dirty="0">
              <a:solidFill>
                <a:prstClr val="white"/>
              </a:solidFill>
            </a:endParaRPr>
          </a:p>
        </p:txBody>
      </p:sp>
      <p:sp>
        <p:nvSpPr>
          <p:cNvPr id="21" name="Geschweifte Klammer links 20"/>
          <p:cNvSpPr/>
          <p:nvPr/>
        </p:nvSpPr>
        <p:spPr>
          <a:xfrm rot="16200000">
            <a:off x="8351790" y="1775238"/>
            <a:ext cx="396251" cy="54337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997392" y="4793570"/>
            <a:ext cx="3805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Datenerhebung: Überarbeitete Interventionen (</a:t>
            </a:r>
            <a:r>
              <a:rPr lang="de-DE" dirty="0">
                <a:solidFill>
                  <a:prstClr val="black"/>
                </a:solidFill>
              </a:rPr>
              <a:t>geplant bis 2026</a:t>
            </a:r>
            <a:r>
              <a:rPr lang="de-DE" dirty="0" smtClean="0">
                <a:solidFill>
                  <a:prstClr val="black"/>
                </a:solidFill>
              </a:rPr>
              <a:t>)</a:t>
            </a:r>
            <a:endParaRPr lang="de-DE" b="1" dirty="0">
              <a:solidFill>
                <a:prstClr val="black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66456" y="2403452"/>
            <a:ext cx="195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Start der neuen Programmperiode</a:t>
            </a:r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31" name="Gerader Verbinder 30"/>
          <p:cNvCxnSpPr/>
          <p:nvPr/>
        </p:nvCxnSpPr>
        <p:spPr>
          <a:xfrm>
            <a:off x="2948040" y="2985511"/>
            <a:ext cx="1" cy="697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3568254" y="4733260"/>
            <a:ext cx="3454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prstClr val="black"/>
                </a:solidFill>
              </a:rPr>
              <a:t>Anpassung der Datenbank:</a:t>
            </a:r>
          </a:p>
          <a:p>
            <a:pPr algn="ctr"/>
            <a:r>
              <a:rPr lang="de-DE" dirty="0" smtClean="0">
                <a:solidFill>
                  <a:prstClr val="black"/>
                </a:solidFill>
              </a:rPr>
              <a:t>Voraussichtlich Ende Mai/Juni abgeschlossen.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3813756" y="3690411"/>
            <a:ext cx="981173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Mai 23</a:t>
            </a:r>
            <a:endParaRPr lang="de-DE" sz="1600" dirty="0">
              <a:solidFill>
                <a:prstClr val="white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7603671" y="3691338"/>
            <a:ext cx="1129071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Jan/Feb 24</a:t>
            </a:r>
            <a:endParaRPr lang="de-DE" sz="1600" dirty="0">
              <a:solidFill>
                <a:prstClr val="white"/>
              </a:solidFill>
            </a:endParaRPr>
          </a:p>
        </p:txBody>
      </p:sp>
      <p:cxnSp>
        <p:nvCxnSpPr>
          <p:cNvPr id="33" name="Gerader Verbinder 32"/>
          <p:cNvCxnSpPr/>
          <p:nvPr/>
        </p:nvCxnSpPr>
        <p:spPr>
          <a:xfrm>
            <a:off x="8168206" y="2993553"/>
            <a:ext cx="1" cy="697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022562" y="2101692"/>
            <a:ext cx="2199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Bundesweites SSC Treffen: Zwischenergebnisse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35" name="Geschweifte Klammer links 34"/>
          <p:cNvSpPr/>
          <p:nvPr/>
        </p:nvSpPr>
        <p:spPr>
          <a:xfrm rot="16200000">
            <a:off x="4701330" y="3663216"/>
            <a:ext cx="396251" cy="16928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5342461" y="3699107"/>
            <a:ext cx="981173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Juni 23</a:t>
            </a:r>
            <a:endParaRPr lang="de-DE" sz="1600" dirty="0">
              <a:solidFill>
                <a:prstClr val="white"/>
              </a:solidFill>
            </a:endParaRPr>
          </a:p>
        </p:txBody>
      </p:sp>
      <p:cxnSp>
        <p:nvCxnSpPr>
          <p:cNvPr id="37" name="Gerader Verbinder 36"/>
          <p:cNvCxnSpPr/>
          <p:nvPr/>
        </p:nvCxnSpPr>
        <p:spPr>
          <a:xfrm>
            <a:off x="4304342" y="2214826"/>
            <a:ext cx="1" cy="1448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928946" y="1563038"/>
            <a:ext cx="2904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Heute: Vorstellung der überarbeiten Interventionen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686831" y="3699107"/>
            <a:ext cx="1098720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Februar 23</a:t>
            </a:r>
            <a:endParaRPr lang="de-DE" sz="1600" dirty="0">
              <a:solidFill>
                <a:prstClr val="white"/>
              </a:solidFill>
            </a:endParaRPr>
          </a:p>
        </p:txBody>
      </p:sp>
      <p:sp>
        <p:nvSpPr>
          <p:cNvPr id="40" name="Geschweifte Klammer links 39"/>
          <p:cNvSpPr/>
          <p:nvPr/>
        </p:nvSpPr>
        <p:spPr>
          <a:xfrm rot="16200000">
            <a:off x="1884503" y="3663070"/>
            <a:ext cx="396251" cy="16928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99176" y="4793570"/>
            <a:ext cx="2734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Auswertung der letzten Förderperiode. </a:t>
            </a:r>
          </a:p>
          <a:p>
            <a:pPr algn="ctr"/>
            <a:r>
              <a:rPr lang="de-DE" dirty="0" smtClean="0">
                <a:solidFill>
                  <a:prstClr val="black"/>
                </a:solidFill>
              </a:rPr>
              <a:t>Überarbeitung der Interventionen im Austausch mit Caritas und </a:t>
            </a:r>
            <a:r>
              <a:rPr lang="de-DE" dirty="0" err="1" smtClean="0">
                <a:solidFill>
                  <a:prstClr val="black"/>
                </a:solidFill>
              </a:rPr>
              <a:t>EaD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2436247" y="1209889"/>
            <a:ext cx="7992888" cy="1935458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cap="all" spc="100">
                <a:solidFill>
                  <a:schemeClr val="tx1"/>
                </a:solidFill>
                <a:latin typeface="Calibri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endParaRPr lang="de-DE" sz="2400" b="0" cap="none" spc="0" dirty="0">
              <a:solidFill>
                <a:srgbClr val="000000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5589240"/>
            <a:ext cx="1360642" cy="72008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1108657" y="1679304"/>
            <a:ext cx="9831112" cy="293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 smtClean="0">
                <a:solidFill>
                  <a:prstClr val="black"/>
                </a:solidFill>
              </a:rPr>
              <a:t>Weitere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Fragen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oder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Ideen</a:t>
            </a:r>
            <a:r>
              <a:rPr lang="en-US" sz="2800" dirty="0" smtClean="0">
                <a:solidFill>
                  <a:prstClr val="black"/>
                </a:solidFill>
              </a:rPr>
              <a:t>?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 dirty="0" smtClean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 smtClean="0">
                <a:solidFill>
                  <a:prstClr val="black"/>
                </a:solidFill>
              </a:rPr>
              <a:t>Vielen</a:t>
            </a:r>
            <a:r>
              <a:rPr lang="en-US" sz="2800" dirty="0" smtClean="0">
                <a:solidFill>
                  <a:prstClr val="black"/>
                </a:solidFill>
              </a:rPr>
              <a:t> Dank </a:t>
            </a:r>
            <a:r>
              <a:rPr lang="en-US" sz="2800" dirty="0" err="1" smtClean="0">
                <a:solidFill>
                  <a:prstClr val="black"/>
                </a:solidFill>
              </a:rPr>
              <a:t>für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Ihr</a:t>
            </a:r>
            <a:r>
              <a:rPr lang="en-US" sz="2800" dirty="0" smtClean="0">
                <a:solidFill>
                  <a:prstClr val="black"/>
                </a:solidFill>
              </a:rPr>
              <a:t> Feedback und </a:t>
            </a:r>
            <a:r>
              <a:rPr lang="en-US" sz="2800" dirty="0" err="1" smtClean="0">
                <a:solidFill>
                  <a:prstClr val="black"/>
                </a:solidFill>
              </a:rPr>
              <a:t>Ihre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Kooperation</a:t>
            </a:r>
            <a:r>
              <a:rPr lang="en-US" sz="2800" dirty="0" smtClean="0">
                <a:solidFill>
                  <a:prstClr val="black"/>
                </a:solidFill>
              </a:rPr>
              <a:t>!</a:t>
            </a:r>
            <a:endParaRPr lang="en-US" sz="28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 dirty="0" smtClean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 smtClean="0">
                <a:solidFill>
                  <a:prstClr val="black"/>
                </a:solidFill>
              </a:rPr>
              <a:t>Wir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freuen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uns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mit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Ihnen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zusammen</a:t>
            </a:r>
            <a:r>
              <a:rPr lang="en-US" sz="2800" dirty="0" smtClean="0">
                <a:solidFill>
                  <a:prstClr val="black"/>
                </a:solidFill>
              </a:rPr>
              <a:t> den </a:t>
            </a:r>
            <a:r>
              <a:rPr lang="en-US" sz="2800" dirty="0" err="1" smtClean="0">
                <a:solidFill>
                  <a:prstClr val="black"/>
                </a:solidFill>
              </a:rPr>
              <a:t>Kühlgerätetausch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weiterzuentwickeln</a:t>
            </a:r>
            <a:r>
              <a:rPr lang="en-US" sz="2800" dirty="0" smtClean="0">
                <a:solidFill>
                  <a:prstClr val="black"/>
                </a:solidFill>
              </a:rPr>
              <a:t>!</a:t>
            </a:r>
          </a:p>
        </p:txBody>
      </p:sp>
      <p:pic>
        <p:nvPicPr>
          <p:cNvPr id="18" name="Grafik 17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969" y="1211220"/>
            <a:ext cx="1182552" cy="193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B1C893F-630C-4202-AD13-2254F106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5421-51D5-0E4F-910F-ED88A3526D8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passiert? 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958392" y="3676454"/>
            <a:ext cx="10275216" cy="18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958392" y="3695308"/>
            <a:ext cx="1041415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Januar 22</a:t>
            </a:r>
            <a:endParaRPr lang="de-DE" sz="1600" dirty="0">
              <a:solidFill>
                <a:prstClr val="white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917930" y="3709097"/>
            <a:ext cx="981173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white"/>
                </a:solidFill>
              </a:rPr>
              <a:t>März </a:t>
            </a:r>
            <a:r>
              <a:rPr lang="de-DE" sz="1600" dirty="0" smtClean="0">
                <a:solidFill>
                  <a:prstClr val="white"/>
                </a:solidFill>
              </a:rPr>
              <a:t>22</a:t>
            </a:r>
            <a:endParaRPr lang="de-DE" sz="1600" dirty="0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877468" y="3696795"/>
            <a:ext cx="981173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white"/>
                </a:solidFill>
              </a:rPr>
              <a:t>April </a:t>
            </a:r>
            <a:r>
              <a:rPr lang="de-DE" sz="1600" dirty="0" smtClean="0">
                <a:solidFill>
                  <a:prstClr val="white"/>
                </a:solidFill>
              </a:rPr>
              <a:t>22</a:t>
            </a:r>
            <a:endParaRPr lang="de-DE" sz="1600" dirty="0">
              <a:solidFill>
                <a:prstClr val="white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2456" y="1713040"/>
            <a:ext cx="1819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Verschickung der Materialien </a:t>
            </a:r>
            <a:r>
              <a:rPr lang="de-DE" b="1" dirty="0" smtClean="0">
                <a:solidFill>
                  <a:prstClr val="black"/>
                </a:solidFill>
              </a:rPr>
              <a:t>(abgeschlossen)</a:t>
            </a:r>
            <a:endParaRPr lang="de-DE" b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99807" y="1690688"/>
            <a:ext cx="2734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Workshop und Befragung der Stromsparhelfer </a:t>
            </a:r>
            <a:r>
              <a:rPr lang="de-DE" b="1" dirty="0" smtClean="0">
                <a:solidFill>
                  <a:prstClr val="black"/>
                </a:solidFill>
              </a:rPr>
              <a:t>(abgeschlossen)</a:t>
            </a:r>
            <a:endParaRPr lang="de-DE" b="1" dirty="0">
              <a:solidFill>
                <a:prstClr val="black"/>
              </a:solidFill>
            </a:endParaRPr>
          </a:p>
        </p:txBody>
      </p:sp>
      <p:sp>
        <p:nvSpPr>
          <p:cNvPr id="17" name="Geschweifte Klammer links 16"/>
          <p:cNvSpPr/>
          <p:nvPr/>
        </p:nvSpPr>
        <p:spPr>
          <a:xfrm rot="16200000">
            <a:off x="2227357" y="3125411"/>
            <a:ext cx="424992" cy="29185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38200" y="4925897"/>
            <a:ext cx="3157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Erste Erfahrungen mit den Materialien sammeln</a:t>
            </a:r>
          </a:p>
          <a:p>
            <a:pPr algn="ctr"/>
            <a:r>
              <a:rPr lang="de-DE" dirty="0" smtClean="0">
                <a:solidFill>
                  <a:prstClr val="black"/>
                </a:solidFill>
              </a:rPr>
              <a:t>Testen auf Alltagstauglichkeit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b="1" dirty="0" smtClean="0">
                <a:solidFill>
                  <a:prstClr val="black"/>
                </a:solidFill>
              </a:rPr>
              <a:t>(abgeschlossen)</a:t>
            </a:r>
            <a:endParaRPr lang="de-DE" b="1" dirty="0">
              <a:solidFill>
                <a:prstClr val="black"/>
              </a:solidFill>
            </a:endParaRPr>
          </a:p>
        </p:txBody>
      </p:sp>
      <p:sp>
        <p:nvSpPr>
          <p:cNvPr id="21" name="Geschweifte Klammer links 20"/>
          <p:cNvSpPr/>
          <p:nvPr/>
        </p:nvSpPr>
        <p:spPr>
          <a:xfrm rot="16200000">
            <a:off x="8021605" y="1755450"/>
            <a:ext cx="396251" cy="57033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617408" y="4925897"/>
            <a:ext cx="3226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Datenerhebung: Test erster Interventionen  </a:t>
            </a:r>
            <a:r>
              <a:rPr lang="de-DE" b="1" dirty="0" smtClean="0">
                <a:solidFill>
                  <a:prstClr val="black"/>
                </a:solidFill>
              </a:rPr>
              <a:t>(abgeschlossen)</a:t>
            </a:r>
          </a:p>
        </p:txBody>
      </p:sp>
      <p:cxnSp>
        <p:nvCxnSpPr>
          <p:cNvPr id="24" name="Gerader Verbinder 23"/>
          <p:cNvCxnSpPr/>
          <p:nvPr/>
        </p:nvCxnSpPr>
        <p:spPr>
          <a:xfrm>
            <a:off x="958391" y="2643148"/>
            <a:ext cx="1" cy="977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>
            <a:stCxn id="16" idx="2"/>
          </p:cNvCxnSpPr>
          <p:nvPr/>
        </p:nvCxnSpPr>
        <p:spPr>
          <a:xfrm>
            <a:off x="3366925" y="2614018"/>
            <a:ext cx="1" cy="106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839476" y="2592653"/>
            <a:ext cx="2734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Programmierung Datenbank </a:t>
            </a:r>
            <a:r>
              <a:rPr lang="de-DE" b="1" dirty="0" smtClean="0">
                <a:solidFill>
                  <a:prstClr val="black"/>
                </a:solidFill>
              </a:rPr>
              <a:t>(abgeschlossen)</a:t>
            </a:r>
            <a:endParaRPr lang="de-DE" b="1" dirty="0">
              <a:solidFill>
                <a:prstClr val="black"/>
              </a:solidFill>
            </a:endParaRPr>
          </a:p>
        </p:txBody>
      </p:sp>
      <p:cxnSp>
        <p:nvCxnSpPr>
          <p:cNvPr id="25" name="Gerader Verbinder 24"/>
          <p:cNvCxnSpPr/>
          <p:nvPr/>
        </p:nvCxnSpPr>
        <p:spPr>
          <a:xfrm flipH="1">
            <a:off x="1421876" y="3256311"/>
            <a:ext cx="1571" cy="3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10148711" y="3705213"/>
            <a:ext cx="981173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März 23</a:t>
            </a:r>
            <a:endParaRPr lang="de-DE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5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B1C893F-630C-4202-AD13-2254F106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5421-51D5-0E4F-910F-ED88A3526D8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geht es weiter? 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713014" y="3676454"/>
            <a:ext cx="10520594" cy="9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2457455" y="3691338"/>
            <a:ext cx="981173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April 23</a:t>
            </a:r>
            <a:endParaRPr lang="de-DE" sz="1600" dirty="0">
              <a:solidFill>
                <a:prstClr val="white"/>
              </a:solidFill>
            </a:endParaRPr>
          </a:p>
        </p:txBody>
      </p:sp>
      <p:sp>
        <p:nvSpPr>
          <p:cNvPr id="21" name="Geschweifte Klammer links 20"/>
          <p:cNvSpPr/>
          <p:nvPr/>
        </p:nvSpPr>
        <p:spPr>
          <a:xfrm rot="16200000">
            <a:off x="8351790" y="1792639"/>
            <a:ext cx="396251" cy="54337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997392" y="4793570"/>
            <a:ext cx="3597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Datenerhebung: Überarbeitete Interventionen (geplant bis 2026)</a:t>
            </a:r>
            <a:endParaRPr lang="de-DE" b="1" dirty="0" smtClean="0">
              <a:solidFill>
                <a:prstClr val="black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66456" y="2403452"/>
            <a:ext cx="195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Start der neuen Programmperiode</a:t>
            </a:r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31" name="Gerader Verbinder 30"/>
          <p:cNvCxnSpPr/>
          <p:nvPr/>
        </p:nvCxnSpPr>
        <p:spPr>
          <a:xfrm>
            <a:off x="2948040" y="2985511"/>
            <a:ext cx="1" cy="697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3589074" y="4793569"/>
            <a:ext cx="273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Anpassung der Datenbanken</a:t>
            </a:r>
            <a:endParaRPr lang="de-DE" b="1" dirty="0">
              <a:solidFill>
                <a:prstClr val="black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3813756" y="3690411"/>
            <a:ext cx="981173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Mai 23</a:t>
            </a:r>
            <a:endParaRPr lang="de-DE" sz="1600" dirty="0">
              <a:solidFill>
                <a:prstClr val="white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7603671" y="3691338"/>
            <a:ext cx="1129071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Jan/Feb 24</a:t>
            </a:r>
            <a:endParaRPr lang="de-DE" sz="1600" dirty="0">
              <a:solidFill>
                <a:prstClr val="white"/>
              </a:solidFill>
            </a:endParaRPr>
          </a:p>
        </p:txBody>
      </p:sp>
      <p:cxnSp>
        <p:nvCxnSpPr>
          <p:cNvPr id="33" name="Gerader Verbinder 32"/>
          <p:cNvCxnSpPr/>
          <p:nvPr/>
        </p:nvCxnSpPr>
        <p:spPr>
          <a:xfrm>
            <a:off x="8168206" y="2993553"/>
            <a:ext cx="1" cy="697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022562" y="2101692"/>
            <a:ext cx="2199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prstClr val="black"/>
                </a:solidFill>
              </a:rPr>
              <a:t>Bundesweites SSC Treffen: Zwischenergebnisse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35" name="Geschweifte Klammer links 34"/>
          <p:cNvSpPr/>
          <p:nvPr/>
        </p:nvSpPr>
        <p:spPr>
          <a:xfrm rot="16200000">
            <a:off x="4701330" y="3663216"/>
            <a:ext cx="396251" cy="16928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5342461" y="3699107"/>
            <a:ext cx="981173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Juni 23</a:t>
            </a:r>
            <a:endParaRPr lang="de-DE" sz="1600" dirty="0">
              <a:solidFill>
                <a:prstClr val="white"/>
              </a:solidFill>
            </a:endParaRPr>
          </a:p>
        </p:txBody>
      </p:sp>
      <p:cxnSp>
        <p:nvCxnSpPr>
          <p:cNvPr id="37" name="Gerader Verbinder 36"/>
          <p:cNvCxnSpPr/>
          <p:nvPr/>
        </p:nvCxnSpPr>
        <p:spPr>
          <a:xfrm>
            <a:off x="4304342" y="2214826"/>
            <a:ext cx="1" cy="1448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928946" y="1563038"/>
            <a:ext cx="2904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prstClr val="black"/>
                </a:solidFill>
              </a:rPr>
              <a:t>Heute: </a:t>
            </a:r>
            <a:r>
              <a:rPr lang="de-DE" dirty="0" smtClean="0">
                <a:solidFill>
                  <a:prstClr val="black"/>
                </a:solidFill>
              </a:rPr>
              <a:t>Vorstellung der überarbeiten Interventionen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686831" y="3699107"/>
            <a:ext cx="1098720" cy="40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Februar 23</a:t>
            </a:r>
            <a:endParaRPr lang="de-DE" sz="1600" dirty="0">
              <a:solidFill>
                <a:prstClr val="white"/>
              </a:solidFill>
            </a:endParaRPr>
          </a:p>
        </p:txBody>
      </p:sp>
      <p:sp>
        <p:nvSpPr>
          <p:cNvPr id="40" name="Geschweifte Klammer links 39"/>
          <p:cNvSpPr/>
          <p:nvPr/>
        </p:nvSpPr>
        <p:spPr>
          <a:xfrm rot="16200000">
            <a:off x="1884503" y="3663070"/>
            <a:ext cx="396251" cy="16928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18118" y="4793569"/>
            <a:ext cx="2734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prstClr val="black"/>
                </a:solidFill>
              </a:rPr>
              <a:t>Auswertung der letzten Förderperiode. </a:t>
            </a:r>
          </a:p>
          <a:p>
            <a:pPr algn="ctr"/>
            <a:r>
              <a:rPr lang="de-DE" dirty="0" smtClean="0">
                <a:solidFill>
                  <a:prstClr val="black"/>
                </a:solidFill>
              </a:rPr>
              <a:t>Überarbeitung der Interventionen im Austausch mit Caritas und </a:t>
            </a:r>
            <a:r>
              <a:rPr lang="de-DE" dirty="0" err="1" smtClean="0">
                <a:solidFill>
                  <a:prstClr val="black"/>
                </a:solidFill>
              </a:rPr>
              <a:t>EaD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8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Erkenntnisse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der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Förderperiode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1991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Anfang</a:t>
            </a:r>
            <a:r>
              <a:rPr lang="en-US" dirty="0" smtClean="0"/>
              <a:t> </a:t>
            </a:r>
            <a:r>
              <a:rPr lang="en-US" dirty="0" err="1" smtClean="0"/>
              <a:t>Februar</a:t>
            </a:r>
            <a:r>
              <a:rPr lang="en-US" dirty="0" smtClean="0"/>
              <a:t>: </a:t>
            </a:r>
          </a:p>
          <a:p>
            <a:r>
              <a:rPr lang="en-US" dirty="0" smtClean="0"/>
              <a:t>2.653 </a:t>
            </a:r>
            <a:r>
              <a:rPr lang="en-US" dirty="0" err="1" smtClean="0"/>
              <a:t>Zweitberatungen</a:t>
            </a:r>
            <a:endParaRPr lang="en-US" dirty="0" smtClean="0"/>
          </a:p>
          <a:p>
            <a:r>
              <a:rPr lang="en-US" dirty="0" smtClean="0"/>
              <a:t>1.990 </a:t>
            </a:r>
            <a:r>
              <a:rPr lang="en-US" dirty="0" err="1" smtClean="0"/>
              <a:t>Infoschreiben</a:t>
            </a:r>
            <a:r>
              <a:rPr lang="en-US" dirty="0" smtClean="0"/>
              <a:t> </a:t>
            </a:r>
            <a:r>
              <a:rPr lang="en-US" dirty="0" err="1" smtClean="0"/>
              <a:t>ausgegeben</a:t>
            </a:r>
            <a:endParaRPr lang="en-US" dirty="0" smtClean="0"/>
          </a:p>
          <a:p>
            <a:r>
              <a:rPr lang="en-US" dirty="0" smtClean="0"/>
              <a:t>530 </a:t>
            </a:r>
            <a:r>
              <a:rPr lang="en-US" dirty="0" err="1" smtClean="0"/>
              <a:t>Gutscheine</a:t>
            </a:r>
            <a:r>
              <a:rPr lang="en-US" dirty="0" smtClean="0"/>
              <a:t> </a:t>
            </a:r>
            <a:r>
              <a:rPr lang="en-US" dirty="0" err="1" smtClean="0"/>
              <a:t>ausgestellt</a:t>
            </a:r>
            <a:endParaRPr lang="en-US" dirty="0" smtClean="0"/>
          </a:p>
          <a:p>
            <a:r>
              <a:rPr lang="en-US" dirty="0" smtClean="0"/>
              <a:t>291 </a:t>
            </a:r>
            <a:r>
              <a:rPr lang="en-US" dirty="0" err="1" smtClean="0"/>
              <a:t>Kühlgeräte</a:t>
            </a:r>
            <a:r>
              <a:rPr lang="en-US" dirty="0" smtClean="0"/>
              <a:t> </a:t>
            </a:r>
            <a:r>
              <a:rPr lang="en-US" dirty="0" err="1" smtClean="0"/>
              <a:t>getauscht</a:t>
            </a:r>
            <a:endParaRPr lang="en-US" dirty="0" smtClean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0528028"/>
              </p:ext>
            </p:extLst>
          </p:nvPr>
        </p:nvGraphicFramePr>
        <p:xfrm>
          <a:off x="5558118" y="1825625"/>
          <a:ext cx="624840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1"/>
                <a:gridCol w="1562101"/>
                <a:gridCol w="1562101"/>
                <a:gridCol w="15621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Studien</a:t>
                      </a:r>
                      <a:r>
                        <a:rPr lang="en-US" dirty="0" smtClean="0"/>
                        <a:t>-ID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Infoschreiben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Erinnerungen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Steckys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/>
                        <a:t>Summe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/>
                        <a:t>1990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3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Erkenntnisse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der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Förderperiode</a:t>
            </a:r>
            <a:endParaRPr lang="en-US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7146472" y="2157639"/>
            <a:ext cx="47199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7009724" cy="4673149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7190181" y="2387858"/>
            <a:ext cx="48129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Die </a:t>
            </a:r>
            <a:r>
              <a:rPr lang="en-US" sz="2400" dirty="0" err="1" smtClean="0"/>
              <a:t>einfache</a:t>
            </a:r>
            <a:r>
              <a:rPr lang="en-US" sz="2400" dirty="0" smtClean="0"/>
              <a:t> “</a:t>
            </a:r>
            <a:r>
              <a:rPr lang="en-US" sz="2400" dirty="0" err="1" smtClean="0"/>
              <a:t>Gewinn-Formulierung</a:t>
            </a:r>
            <a:r>
              <a:rPr lang="en-US" sz="2400" dirty="0" smtClean="0"/>
              <a:t>” (</a:t>
            </a:r>
            <a:r>
              <a:rPr lang="en-US" sz="2400" dirty="0" err="1" smtClean="0"/>
              <a:t>Geldbörse</a:t>
            </a:r>
            <a:r>
              <a:rPr lang="en-US" sz="2400" dirty="0" smtClean="0"/>
              <a:t>)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effektiver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die </a:t>
            </a:r>
            <a:r>
              <a:rPr lang="en-US" sz="2400" dirty="0" err="1" smtClean="0"/>
              <a:t>aufwändigeren</a:t>
            </a:r>
            <a:r>
              <a:rPr lang="en-US" sz="2400" dirty="0" smtClean="0"/>
              <a:t> </a:t>
            </a:r>
            <a:r>
              <a:rPr lang="en-US" sz="2400" dirty="0" err="1" smtClean="0"/>
              <a:t>Ergänzungen</a:t>
            </a:r>
            <a:r>
              <a:rPr lang="en-US" sz="2400" dirty="0" smtClean="0"/>
              <a:t>:</a:t>
            </a:r>
          </a:p>
          <a:p>
            <a:r>
              <a:rPr lang="en-US" sz="2400" dirty="0" err="1" smtClean="0"/>
              <a:t>Personalisierte</a:t>
            </a:r>
            <a:r>
              <a:rPr lang="en-US" sz="2400" dirty="0" smtClean="0"/>
              <a:t> Information</a:t>
            </a:r>
          </a:p>
          <a:p>
            <a:r>
              <a:rPr lang="en-US" sz="2400" dirty="0" smtClean="0"/>
              <a:t>SMS/Brief-</a:t>
            </a:r>
            <a:r>
              <a:rPr lang="en-US" sz="2400" dirty="0" err="1" smtClean="0"/>
              <a:t>Erinnerung</a:t>
            </a:r>
            <a:endParaRPr lang="en-US" sz="2400" dirty="0" smtClean="0"/>
          </a:p>
          <a:p>
            <a:r>
              <a:rPr lang="en-US" sz="2400" dirty="0" err="1" smtClean="0"/>
              <a:t>Stecky-Anhänger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48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Förderperiode: Überarbeitete Infoschreiben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8590"/>
          </a:xfrm>
        </p:spPr>
        <p:txBody>
          <a:bodyPr/>
          <a:lstStyle/>
          <a:p>
            <a:r>
              <a:rPr lang="de-DE" dirty="0" smtClean="0"/>
              <a:t>Standard-Infoschreiben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199503"/>
            <a:ext cx="4488350" cy="3990160"/>
          </a:xfrm>
        </p:spPr>
        <p:txBody>
          <a:bodyPr>
            <a:normAutofit fontScale="92500"/>
          </a:bodyPr>
          <a:lstStyle/>
          <a:p>
            <a:r>
              <a:rPr lang="de-DE" sz="2400" b="1" dirty="0" smtClean="0"/>
              <a:t>Barriere 1: </a:t>
            </a:r>
            <a:r>
              <a:rPr lang="de-DE" sz="2400" dirty="0" smtClean="0"/>
              <a:t>Haushalten fällt es schwer, die wirtschaftliche Sinnhaftigkeit des KT abzuschätzen</a:t>
            </a:r>
          </a:p>
          <a:p>
            <a:endParaRPr lang="de-DE" sz="2200" dirty="0" smtClean="0"/>
          </a:p>
          <a:p>
            <a:endParaRPr lang="de-DE" sz="2200" dirty="0" smtClean="0"/>
          </a:p>
          <a:p>
            <a:r>
              <a:rPr lang="de-DE" sz="2400" b="1" dirty="0" smtClean="0"/>
              <a:t>Barriere 2:</a:t>
            </a:r>
            <a:r>
              <a:rPr lang="de-DE" sz="2400" dirty="0" smtClean="0"/>
              <a:t> Infoschreiben hat viel Text, der schwierig zu verstehen ist. </a:t>
            </a:r>
          </a:p>
          <a:p>
            <a:endParaRPr lang="de-DE" sz="2200" dirty="0" smtClean="0"/>
          </a:p>
          <a:p>
            <a:r>
              <a:rPr lang="de-DE" sz="2400" b="1" dirty="0" smtClean="0"/>
              <a:t>Barriere 3: </a:t>
            </a:r>
            <a:r>
              <a:rPr lang="de-DE" sz="2400" dirty="0" smtClean="0"/>
              <a:t>Infoschreiben enthält viele, zum Teil doppelte  Informationen</a:t>
            </a:r>
            <a:endParaRPr lang="de-DE" sz="24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887308" y="1681163"/>
            <a:ext cx="4468080" cy="518340"/>
          </a:xfrm>
        </p:spPr>
        <p:txBody>
          <a:bodyPr/>
          <a:lstStyle/>
          <a:p>
            <a:r>
              <a:rPr lang="de-DE" dirty="0" smtClean="0"/>
              <a:t>Neue Infoschreiben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887308" y="2169753"/>
            <a:ext cx="4468080" cy="3940663"/>
          </a:xfrm>
        </p:spPr>
        <p:txBody>
          <a:bodyPr>
            <a:normAutofit fontScale="92500" lnSpcReduction="10000"/>
          </a:bodyPr>
          <a:lstStyle/>
          <a:p>
            <a:r>
              <a:rPr lang="de-DE" sz="2400" dirty="0" smtClean="0"/>
              <a:t>Betonung des finanziellen Gewinns bei Austausch</a:t>
            </a:r>
          </a:p>
          <a:p>
            <a:r>
              <a:rPr lang="de-DE" sz="2400" dirty="0" smtClean="0"/>
              <a:t>Betonung des finanziellen Verlusts bei Nicht-Austausch</a:t>
            </a:r>
          </a:p>
          <a:p>
            <a:endParaRPr lang="de-DE" sz="2400" dirty="0"/>
          </a:p>
          <a:p>
            <a:r>
              <a:rPr lang="de-DE" sz="2400" dirty="0" smtClean="0"/>
              <a:t>Vereinfachte Darstellung der finanziellen Konsequenzen bei Austausch/Nicht-Austausch mit Icons</a:t>
            </a:r>
          </a:p>
          <a:p>
            <a:endParaRPr lang="de-DE" sz="2400" dirty="0" smtClean="0"/>
          </a:p>
          <a:p>
            <a:r>
              <a:rPr lang="de-DE" sz="2400" dirty="0" smtClean="0"/>
              <a:t>Darstellung als „Checkliste“</a:t>
            </a:r>
          </a:p>
        </p:txBody>
      </p:sp>
      <p:grpSp>
        <p:nvGrpSpPr>
          <p:cNvPr id="13" name="Gruppieren 12"/>
          <p:cNvGrpSpPr/>
          <p:nvPr/>
        </p:nvGrpSpPr>
        <p:grpSpPr>
          <a:xfrm rot="10800000">
            <a:off x="5468919" y="5550648"/>
            <a:ext cx="1259864" cy="164433"/>
            <a:chOff x="2504951" y="3202604"/>
            <a:chExt cx="522242" cy="661962"/>
          </a:xfrm>
        </p:grpSpPr>
        <p:sp>
          <p:nvSpPr>
            <p:cNvPr id="14" name="Pfeil nach rechts 13"/>
            <p:cNvSpPr/>
            <p:nvPr/>
          </p:nvSpPr>
          <p:spPr>
            <a:xfrm rot="10800000">
              <a:off x="2504951" y="3202604"/>
              <a:ext cx="522242" cy="66196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feil nach rechts 4"/>
            <p:cNvSpPr/>
            <p:nvPr/>
          </p:nvSpPr>
          <p:spPr>
            <a:xfrm rot="21600000">
              <a:off x="2661624" y="3334996"/>
              <a:ext cx="365569" cy="3971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a-ET" sz="1500" kern="1200"/>
            </a:p>
          </p:txBody>
        </p:sp>
      </p:grpSp>
      <p:grpSp>
        <p:nvGrpSpPr>
          <p:cNvPr id="19" name="Gruppieren 18"/>
          <p:cNvGrpSpPr/>
          <p:nvPr/>
        </p:nvGrpSpPr>
        <p:grpSpPr>
          <a:xfrm rot="10800000">
            <a:off x="5467656" y="4267073"/>
            <a:ext cx="1259864" cy="164433"/>
            <a:chOff x="2504951" y="3202604"/>
            <a:chExt cx="522242" cy="661962"/>
          </a:xfrm>
        </p:grpSpPr>
        <p:sp>
          <p:nvSpPr>
            <p:cNvPr id="20" name="Pfeil nach rechts 19"/>
            <p:cNvSpPr/>
            <p:nvPr/>
          </p:nvSpPr>
          <p:spPr>
            <a:xfrm rot="10800000">
              <a:off x="2504951" y="3202604"/>
              <a:ext cx="522242" cy="66196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feil nach rechts 4"/>
            <p:cNvSpPr/>
            <p:nvPr/>
          </p:nvSpPr>
          <p:spPr>
            <a:xfrm rot="21600000">
              <a:off x="2661624" y="3334996"/>
              <a:ext cx="365569" cy="3971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a-ET" sz="1500" kern="1200"/>
            </a:p>
          </p:txBody>
        </p:sp>
      </p:grpSp>
      <p:grpSp>
        <p:nvGrpSpPr>
          <p:cNvPr id="22" name="Gruppieren 21"/>
          <p:cNvGrpSpPr/>
          <p:nvPr/>
        </p:nvGrpSpPr>
        <p:grpSpPr>
          <a:xfrm rot="10800000">
            <a:off x="5587939" y="2551165"/>
            <a:ext cx="1259864" cy="164433"/>
            <a:chOff x="2504951" y="3202604"/>
            <a:chExt cx="522242" cy="661962"/>
          </a:xfrm>
        </p:grpSpPr>
        <p:sp>
          <p:nvSpPr>
            <p:cNvPr id="23" name="Pfeil nach rechts 22"/>
            <p:cNvSpPr/>
            <p:nvPr/>
          </p:nvSpPr>
          <p:spPr>
            <a:xfrm rot="10800000">
              <a:off x="2504951" y="3202604"/>
              <a:ext cx="522242" cy="66196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feil nach rechts 4"/>
            <p:cNvSpPr/>
            <p:nvPr/>
          </p:nvSpPr>
          <p:spPr>
            <a:xfrm rot="21600000">
              <a:off x="2661624" y="3334996"/>
              <a:ext cx="365569" cy="3971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a-ET" sz="1500" kern="1200"/>
            </a:p>
          </p:txBody>
        </p:sp>
      </p:grpSp>
      <p:sp>
        <p:nvSpPr>
          <p:cNvPr id="7" name="Rechteck 6"/>
          <p:cNvSpPr/>
          <p:nvPr/>
        </p:nvSpPr>
        <p:spPr>
          <a:xfrm>
            <a:off x="731167" y="2156298"/>
            <a:ext cx="10595447" cy="13592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10101943" y="795299"/>
            <a:ext cx="171812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w</a:t>
            </a:r>
            <a:r>
              <a:rPr lang="en-US" dirty="0" err="1" smtClean="0"/>
              <a:t>ie</a:t>
            </a:r>
            <a:r>
              <a:rPr lang="en-US" dirty="0" smtClean="0"/>
              <a:t> in </a:t>
            </a:r>
            <a:r>
              <a:rPr lang="en-US" dirty="0" err="1" smtClean="0"/>
              <a:t>letzter</a:t>
            </a:r>
            <a:r>
              <a:rPr lang="en-US" dirty="0" smtClean="0"/>
              <a:t> </a:t>
            </a:r>
            <a:r>
              <a:rPr lang="en-US" dirty="0" err="1" smtClean="0"/>
              <a:t>Förderperiode</a:t>
            </a:r>
            <a:endParaRPr lang="en-US" dirty="0"/>
          </a:p>
        </p:txBody>
      </p:sp>
      <p:cxnSp>
        <p:nvCxnSpPr>
          <p:cNvPr id="10" name="Gerader Verbinder 9"/>
          <p:cNvCxnSpPr/>
          <p:nvPr/>
        </p:nvCxnSpPr>
        <p:spPr>
          <a:xfrm flipH="1">
            <a:off x="10341429" y="1455085"/>
            <a:ext cx="386442" cy="7012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223" y="365125"/>
            <a:ext cx="4530669" cy="63063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BB4A7-DFB6-41E5-AF5B-934D02027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Aufbau</a:t>
            </a:r>
            <a:r>
              <a:rPr lang="en-US" dirty="0" smtClean="0"/>
              <a:t> der </a:t>
            </a:r>
            <a:r>
              <a:rPr lang="en-US" dirty="0" err="1" smtClean="0"/>
              <a:t>Interventionen</a:t>
            </a:r>
            <a:endParaRPr lang="aa-E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3CAFA7-90E8-4389-895B-BCE7EF0F5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89844" cy="4351338"/>
          </a:xfrm>
        </p:spPr>
        <p:txBody>
          <a:bodyPr/>
          <a:lstStyle/>
          <a:p>
            <a:r>
              <a:rPr lang="en-US" sz="2400" dirty="0" err="1" smtClean="0"/>
              <a:t>Interventionen</a:t>
            </a:r>
            <a:r>
              <a:rPr lang="en-US" sz="2400" dirty="0" smtClean="0"/>
              <a:t> </a:t>
            </a:r>
            <a:r>
              <a:rPr lang="en-US" sz="2400" dirty="0" err="1" smtClean="0"/>
              <a:t>testen</a:t>
            </a:r>
            <a:r>
              <a:rPr lang="en-US" sz="2400" dirty="0" smtClean="0"/>
              <a:t> </a:t>
            </a:r>
            <a:r>
              <a:rPr lang="en-US" sz="2400" dirty="0" err="1"/>
              <a:t>Änderungen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Infoschreiben</a:t>
            </a:r>
            <a:r>
              <a:rPr lang="en-US" sz="2400" dirty="0"/>
              <a:t> </a:t>
            </a:r>
            <a:r>
              <a:rPr lang="en-US" sz="2400" dirty="0" err="1"/>
              <a:t>zum</a:t>
            </a:r>
            <a:r>
              <a:rPr lang="en-US" sz="2400" dirty="0"/>
              <a:t> </a:t>
            </a:r>
            <a:r>
              <a:rPr lang="en-US" sz="2400" dirty="0" err="1"/>
              <a:t>Kühlgerätetausch</a:t>
            </a:r>
            <a:r>
              <a:rPr lang="en-US" sz="2400" dirty="0"/>
              <a:t> </a:t>
            </a:r>
            <a:r>
              <a:rPr lang="en-US" sz="2400" dirty="0" err="1"/>
              <a:t>beim</a:t>
            </a:r>
            <a:r>
              <a:rPr lang="en-US" sz="2400" dirty="0"/>
              <a:t> </a:t>
            </a:r>
            <a:r>
              <a:rPr lang="en-US" sz="2400" dirty="0" err="1" smtClean="0"/>
              <a:t>Zweitbesuch</a:t>
            </a:r>
            <a:endParaRPr lang="en-US" sz="2400" dirty="0" smtClean="0"/>
          </a:p>
          <a:p>
            <a:r>
              <a:rPr lang="en-US" sz="2400" dirty="0" err="1" smtClean="0"/>
              <a:t>Datenbank</a:t>
            </a:r>
            <a:r>
              <a:rPr lang="en-US" sz="2400" dirty="0" smtClean="0"/>
              <a:t> </a:t>
            </a:r>
            <a:r>
              <a:rPr lang="en-US" sz="2400" dirty="0" err="1" smtClean="0"/>
              <a:t>generiert</a:t>
            </a:r>
            <a:r>
              <a:rPr lang="en-US" sz="2400" dirty="0" smtClean="0"/>
              <a:t> </a:t>
            </a:r>
            <a:r>
              <a:rPr lang="en-US" sz="2400" dirty="0" err="1" smtClean="0"/>
              <a:t>automatisch</a:t>
            </a:r>
            <a:r>
              <a:rPr lang="en-US" sz="2400" dirty="0" smtClean="0"/>
              <a:t> “</a:t>
            </a:r>
            <a:r>
              <a:rPr lang="en-US" sz="2400" dirty="0" err="1" smtClean="0"/>
              <a:t>Studien</a:t>
            </a:r>
            <a:r>
              <a:rPr lang="en-US" sz="2400" dirty="0" smtClean="0"/>
              <a:t>-IDs” </a:t>
            </a:r>
            <a:r>
              <a:rPr lang="en-US" sz="2400" dirty="0" err="1" smtClean="0"/>
              <a:t>für</a:t>
            </a:r>
            <a:r>
              <a:rPr lang="en-US" sz="2400" dirty="0" smtClean="0"/>
              <a:t> </a:t>
            </a:r>
            <a:r>
              <a:rPr lang="en-US" sz="2400" dirty="0" err="1" smtClean="0"/>
              <a:t>jeden</a:t>
            </a:r>
            <a:r>
              <a:rPr lang="en-US" sz="2400" dirty="0" smtClean="0"/>
              <a:t> </a:t>
            </a:r>
            <a:r>
              <a:rPr lang="en-US" sz="2400" dirty="0" err="1" smtClean="0"/>
              <a:t>Kunden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und </a:t>
            </a:r>
            <a:r>
              <a:rPr lang="en-US" sz="2400" dirty="0" err="1" smtClean="0"/>
              <a:t>gibt</a:t>
            </a:r>
            <a:r>
              <a:rPr lang="en-US" sz="2400" dirty="0" smtClean="0"/>
              <a:t> </a:t>
            </a:r>
            <a:r>
              <a:rPr lang="en-US" sz="2400" dirty="0" err="1" smtClean="0"/>
              <a:t>diese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endParaRPr lang="en-US" sz="2400" dirty="0" smtClean="0"/>
          </a:p>
          <a:p>
            <a:r>
              <a:rPr lang="en-US" sz="2400" dirty="0" err="1" smtClean="0"/>
              <a:t>Infoschreiben</a:t>
            </a:r>
            <a:r>
              <a:rPr lang="en-US" sz="2400" dirty="0" smtClean="0"/>
              <a:t> </a:t>
            </a:r>
            <a:r>
              <a:rPr lang="en-US" sz="2400" dirty="0" err="1" smtClean="0"/>
              <a:t>sind</a:t>
            </a:r>
            <a:r>
              <a:rPr lang="en-US" sz="2400" dirty="0" smtClean="0"/>
              <a:t> </a:t>
            </a:r>
            <a:r>
              <a:rPr lang="en-US" sz="2400" dirty="0" err="1"/>
              <a:t>abhängig</a:t>
            </a:r>
            <a:r>
              <a:rPr lang="en-US" sz="2400" dirty="0"/>
              <a:t> von </a:t>
            </a:r>
            <a:r>
              <a:rPr lang="en-US" sz="2400" dirty="0" err="1"/>
              <a:t>Studien</a:t>
            </a:r>
            <a:r>
              <a:rPr lang="en-US" sz="2400" dirty="0"/>
              <a:t>-ID des </a:t>
            </a:r>
            <a:r>
              <a:rPr lang="en-US" sz="2400" dirty="0" err="1"/>
              <a:t>Kunden</a:t>
            </a:r>
            <a:endParaRPr lang="en-US" sz="2400" dirty="0"/>
          </a:p>
          <a:p>
            <a:r>
              <a:rPr lang="en-US" sz="2400" dirty="0" err="1" smtClean="0"/>
              <a:t>Studien</a:t>
            </a:r>
            <a:r>
              <a:rPr lang="en-US" sz="2400" dirty="0" smtClean="0"/>
              <a:t>-ID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rechts</a:t>
            </a:r>
            <a:r>
              <a:rPr lang="en-US" sz="2400" dirty="0" smtClean="0"/>
              <a:t> </a:t>
            </a:r>
            <a:r>
              <a:rPr lang="en-US" sz="2400" dirty="0" err="1" smtClean="0"/>
              <a:t>oben</a:t>
            </a:r>
            <a:r>
              <a:rPr lang="en-US" sz="2400" dirty="0" smtClean="0"/>
              <a:t> auf </a:t>
            </a:r>
            <a:r>
              <a:rPr lang="en-US" sz="2400" dirty="0" err="1" smtClean="0"/>
              <a:t>dem</a:t>
            </a:r>
            <a:r>
              <a:rPr lang="en-US" sz="2400" dirty="0" smtClean="0"/>
              <a:t>  </a:t>
            </a:r>
            <a:r>
              <a:rPr lang="en-US" sz="2400" dirty="0" err="1" smtClean="0"/>
              <a:t>neuen</a:t>
            </a:r>
            <a:r>
              <a:rPr lang="en-US" sz="2400" dirty="0" smtClean="0"/>
              <a:t> </a:t>
            </a:r>
            <a:r>
              <a:rPr lang="en-US" sz="2400" dirty="0" err="1" smtClean="0"/>
              <a:t>Infoschreiben</a:t>
            </a:r>
            <a:r>
              <a:rPr lang="en-US" sz="2400" dirty="0" smtClean="0"/>
              <a:t> </a:t>
            </a:r>
            <a:r>
              <a:rPr lang="en-US" sz="2400" dirty="0" err="1" smtClean="0"/>
              <a:t>gekennzeichnet</a:t>
            </a:r>
            <a:endParaRPr lang="en-US" sz="2400" dirty="0" smtClean="0"/>
          </a:p>
          <a:p>
            <a:pPr marL="0" indent="0">
              <a:buNone/>
            </a:pPr>
            <a:endParaRPr lang="aa-ET" sz="2400" dirty="0"/>
          </a:p>
        </p:txBody>
      </p:sp>
      <p:sp>
        <p:nvSpPr>
          <p:cNvPr id="9" name="Ellipse 8"/>
          <p:cNvSpPr/>
          <p:nvPr/>
        </p:nvSpPr>
        <p:spPr>
          <a:xfrm>
            <a:off x="10185376" y="311199"/>
            <a:ext cx="331595" cy="3617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10667953" y="492069"/>
            <a:ext cx="336620" cy="39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1063665" y="230188"/>
            <a:ext cx="939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Studien</a:t>
            </a:r>
            <a:r>
              <a:rPr lang="en-US" dirty="0" smtClean="0"/>
              <a:t>-ID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6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Übersicht</a:t>
            </a:r>
            <a:r>
              <a:rPr lang="en-US" dirty="0" smtClean="0"/>
              <a:t> der </a:t>
            </a:r>
            <a:r>
              <a:rPr lang="en-US" dirty="0" err="1" smtClean="0"/>
              <a:t>Interventionen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1F3CAFA7-90E8-4389-895B-BCE7EF0F5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10935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Studien-ID 0 und 1: </a:t>
            </a:r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schon</a:t>
            </a:r>
            <a:r>
              <a:rPr lang="en-US" sz="2400" dirty="0" smtClean="0"/>
              <a:t> in </a:t>
            </a:r>
            <a:r>
              <a:rPr lang="en-US" sz="2400" dirty="0" err="1" smtClean="0"/>
              <a:t>letzter</a:t>
            </a:r>
            <a:r>
              <a:rPr lang="en-US" sz="2400" dirty="0" smtClean="0"/>
              <a:t> </a:t>
            </a:r>
            <a:r>
              <a:rPr lang="en-US" sz="2400" dirty="0" err="1" smtClean="0"/>
              <a:t>Förderperiode</a:t>
            </a:r>
            <a:endParaRPr lang="en-US" sz="2400" dirty="0" smtClean="0"/>
          </a:p>
          <a:p>
            <a:r>
              <a:rPr lang="en-US" sz="2400" dirty="0" smtClean="0"/>
              <a:t>Studien-ID 2-5: </a:t>
            </a:r>
            <a:r>
              <a:rPr lang="en-US" sz="2400" dirty="0" err="1" smtClean="0"/>
              <a:t>Neu</a:t>
            </a:r>
            <a:endParaRPr lang="en-US" sz="2400" dirty="0" smtClean="0"/>
          </a:p>
          <a:p>
            <a:r>
              <a:rPr lang="en-US" sz="2400" dirty="0" smtClean="0"/>
              <a:t>Studien-ID 11: “Standard </a:t>
            </a:r>
            <a:r>
              <a:rPr lang="en-US" sz="2400" dirty="0" err="1" smtClean="0"/>
              <a:t>Schreiben</a:t>
            </a:r>
            <a:r>
              <a:rPr lang="en-US" sz="2400" dirty="0" smtClean="0"/>
              <a:t>” – </a:t>
            </a:r>
            <a:r>
              <a:rPr lang="en-US" sz="2400" dirty="0" err="1" smtClean="0"/>
              <a:t>ohne</a:t>
            </a:r>
            <a:r>
              <a:rPr lang="en-US" sz="2400" dirty="0" smtClean="0"/>
              <a:t> </a:t>
            </a:r>
            <a:r>
              <a:rPr lang="en-US" sz="2400" dirty="0" err="1" smtClean="0"/>
              <a:t>irgendwelche</a:t>
            </a:r>
            <a:r>
              <a:rPr lang="en-US" sz="2400" dirty="0" smtClean="0"/>
              <a:t> </a:t>
            </a:r>
            <a:r>
              <a:rPr lang="en-US" sz="2400" dirty="0" err="1" smtClean="0"/>
              <a:t>Symbole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Wichtig</a:t>
            </a:r>
            <a:r>
              <a:rPr lang="en-US" sz="2400" b="1" dirty="0" smtClean="0"/>
              <a:t>: </a:t>
            </a:r>
          </a:p>
          <a:p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Infoschreiben</a:t>
            </a:r>
            <a:r>
              <a:rPr lang="en-US" sz="2400" dirty="0" smtClean="0"/>
              <a:t> </a:t>
            </a:r>
            <a:r>
              <a:rPr lang="en-US" sz="2400" dirty="0" err="1" smtClean="0"/>
              <a:t>werden</a:t>
            </a:r>
            <a:r>
              <a:rPr lang="en-US" sz="2400" dirty="0" smtClean="0"/>
              <a:t> </a:t>
            </a:r>
            <a:r>
              <a:rPr lang="en-US" sz="2400" dirty="0" err="1" smtClean="0"/>
              <a:t>automatisch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der </a:t>
            </a:r>
            <a:r>
              <a:rPr lang="en-US" sz="2400" dirty="0" err="1" smtClean="0"/>
              <a:t>Datenbank</a:t>
            </a:r>
            <a:r>
              <a:rPr lang="en-US" sz="2400" dirty="0" smtClean="0"/>
              <a:t> </a:t>
            </a:r>
            <a:r>
              <a:rPr lang="en-US" sz="2400" dirty="0" err="1" smtClean="0"/>
              <a:t>ausgegeben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gibt</a:t>
            </a:r>
            <a:r>
              <a:rPr lang="en-US" sz="2400" dirty="0" smtClean="0"/>
              <a:t> </a:t>
            </a:r>
            <a:r>
              <a:rPr lang="en-US" sz="2400" dirty="0" err="1" smtClean="0"/>
              <a:t>keine</a:t>
            </a:r>
            <a:r>
              <a:rPr lang="en-US" sz="2400" dirty="0" smtClean="0"/>
              <a:t> </a:t>
            </a:r>
            <a:r>
              <a:rPr lang="en-US" sz="2400" dirty="0" err="1" smtClean="0"/>
              <a:t>manuellen</a:t>
            </a:r>
            <a:r>
              <a:rPr lang="en-US" sz="2400" dirty="0" smtClean="0"/>
              <a:t> </a:t>
            </a:r>
            <a:r>
              <a:rPr lang="en-US" sz="2400" dirty="0" err="1" smtClean="0"/>
              <a:t>Ergänzungen</a:t>
            </a:r>
            <a:r>
              <a:rPr lang="en-US" sz="2400" dirty="0" smtClean="0"/>
              <a:t> (</a:t>
            </a:r>
            <a:r>
              <a:rPr lang="en-US" sz="2400" dirty="0" err="1" smtClean="0"/>
              <a:t>Erinnerungen</a:t>
            </a:r>
            <a:r>
              <a:rPr lang="en-US" sz="2400" dirty="0" smtClean="0"/>
              <a:t>, </a:t>
            </a:r>
            <a:r>
              <a:rPr lang="en-US" sz="2400" dirty="0" err="1" smtClean="0"/>
              <a:t>Steckys</a:t>
            </a:r>
            <a:r>
              <a:rPr lang="en-US" sz="2400" dirty="0" smtClean="0"/>
              <a:t>) </a:t>
            </a:r>
            <a:r>
              <a:rPr lang="en-US" sz="2400" dirty="0" err="1" smtClean="0"/>
              <a:t>mehr</a:t>
            </a:r>
            <a:endParaRPr lang="en-US" sz="2400" dirty="0" smtClean="0"/>
          </a:p>
          <a:p>
            <a:pPr marL="0" indent="0">
              <a:buNone/>
            </a:pPr>
            <a:endParaRPr lang="aa-ET" sz="2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4855" y="1437346"/>
            <a:ext cx="5177946" cy="518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smtClean="0"/>
              <a:t>Studien-ID 0: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Unverändert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888" y="2377927"/>
            <a:ext cx="10953750" cy="340995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947210" y="3618525"/>
            <a:ext cx="1181437" cy="10681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Breitbild</PresentationFormat>
  <Paragraphs>142</Paragraphs>
  <Slides>16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1_Office Theme</vt:lpstr>
      <vt:lpstr>2_Office Theme</vt:lpstr>
      <vt:lpstr>3_Office Theme</vt:lpstr>
      <vt:lpstr>PowerPoint-Präsentation</vt:lpstr>
      <vt:lpstr>Was ist passiert? </vt:lpstr>
      <vt:lpstr>Wie geht es weiter? </vt:lpstr>
      <vt:lpstr>Erkenntnisse aus der letzten Förderperiode</vt:lpstr>
      <vt:lpstr>Erkenntnisse aus der letzten Förderperiode</vt:lpstr>
      <vt:lpstr>Neue Förderperiode: Überarbeitete Infoschreiben</vt:lpstr>
      <vt:lpstr>Aufbau der Interventionen</vt:lpstr>
      <vt:lpstr>Übersicht der Interventionen</vt:lpstr>
      <vt:lpstr>Bei Studien-ID 0:</vt:lpstr>
      <vt:lpstr>Bei Studien-ID 1:</vt:lpstr>
      <vt:lpstr>Bei Studien-ID 2:</vt:lpstr>
      <vt:lpstr>Bei Studien-ID 3:</vt:lpstr>
      <vt:lpstr>Bei Studien-ID 4:</vt:lpstr>
      <vt:lpstr>Bei Studien-ID 5:</vt:lpstr>
      <vt:lpstr>Wie geht es weiter? </vt:lpstr>
      <vt:lpstr>PowerPoint-Präsentation</vt:lpstr>
    </vt:vector>
  </TitlesOfParts>
  <Company>ZEW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Feedbackrunde</dc:title>
  <dc:creator>Chlond, Bettina</dc:creator>
  <cp:lastModifiedBy>Chlond, Bettina</cp:lastModifiedBy>
  <cp:revision>49</cp:revision>
  <dcterms:created xsi:type="dcterms:W3CDTF">2022-03-04T14:53:26Z</dcterms:created>
  <dcterms:modified xsi:type="dcterms:W3CDTF">2023-06-19T07:56:37Z</dcterms:modified>
</cp:coreProperties>
</file>