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88" r:id="rId4"/>
    <p:sldId id="292" r:id="rId5"/>
    <p:sldId id="295" r:id="rId6"/>
    <p:sldId id="257" r:id="rId7"/>
    <p:sldId id="265" r:id="rId8"/>
    <p:sldId id="270" r:id="rId9"/>
    <p:sldId id="296" r:id="rId10"/>
    <p:sldId id="282" r:id="rId11"/>
    <p:sldId id="283" r:id="rId12"/>
    <p:sldId id="262" r:id="rId13"/>
    <p:sldId id="300" r:id="rId14"/>
    <p:sldId id="275" r:id="rId15"/>
    <p:sldId id="274" r:id="rId16"/>
    <p:sldId id="284" r:id="rId17"/>
    <p:sldId id="297" r:id="rId18"/>
    <p:sldId id="299" r:id="rId19"/>
    <p:sldId id="286" r:id="rId20"/>
    <p:sldId id="260" r:id="rId21"/>
    <p:sldId id="301" r:id="rId22"/>
    <p:sldId id="278" r:id="rId23"/>
    <p:sldId id="279" r:id="rId24"/>
    <p:sldId id="294" r:id="rId25"/>
    <p:sldId id="298" r:id="rId26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EGER Werner (ECFIN)" initials="RW" lastIdx="1" clrIdx="0">
    <p:extLst>
      <p:ext uri="{19B8F6BF-5375-455C-9EA6-DF929625EA0E}">
        <p15:presenceInfo xmlns:p15="http://schemas.microsoft.com/office/powerpoint/2012/main" userId="ROEGER Werner (ECFI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GDP (standard spillovers)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'E27'!$B$7:$CC$7</c:f>
              <c:numCache>
                <c:formatCode>General</c:formatCode>
                <c:ptCount val="8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  <c:pt idx="30">
                  <c:v>2051</c:v>
                </c:pt>
                <c:pt idx="31">
                  <c:v>2052</c:v>
                </c:pt>
                <c:pt idx="32">
                  <c:v>2053</c:v>
                </c:pt>
                <c:pt idx="33">
                  <c:v>2054</c:v>
                </c:pt>
                <c:pt idx="34">
                  <c:v>2055</c:v>
                </c:pt>
                <c:pt idx="35">
                  <c:v>2056</c:v>
                </c:pt>
                <c:pt idx="36">
                  <c:v>2057</c:v>
                </c:pt>
                <c:pt idx="37">
                  <c:v>2058</c:v>
                </c:pt>
                <c:pt idx="38">
                  <c:v>2059</c:v>
                </c:pt>
                <c:pt idx="39">
                  <c:v>2060</c:v>
                </c:pt>
                <c:pt idx="40">
                  <c:v>2061</c:v>
                </c:pt>
                <c:pt idx="41">
                  <c:v>2062</c:v>
                </c:pt>
                <c:pt idx="42">
                  <c:v>2063</c:v>
                </c:pt>
                <c:pt idx="43">
                  <c:v>2064</c:v>
                </c:pt>
                <c:pt idx="44">
                  <c:v>2065</c:v>
                </c:pt>
                <c:pt idx="45">
                  <c:v>2066</c:v>
                </c:pt>
                <c:pt idx="46">
                  <c:v>2067</c:v>
                </c:pt>
                <c:pt idx="47">
                  <c:v>2068</c:v>
                </c:pt>
                <c:pt idx="48">
                  <c:v>2069</c:v>
                </c:pt>
                <c:pt idx="49">
                  <c:v>2070</c:v>
                </c:pt>
                <c:pt idx="50">
                  <c:v>2071</c:v>
                </c:pt>
                <c:pt idx="51">
                  <c:v>2072</c:v>
                </c:pt>
                <c:pt idx="52">
                  <c:v>2073</c:v>
                </c:pt>
                <c:pt idx="53">
                  <c:v>2074</c:v>
                </c:pt>
                <c:pt idx="54">
                  <c:v>2075</c:v>
                </c:pt>
                <c:pt idx="55">
                  <c:v>2076</c:v>
                </c:pt>
                <c:pt idx="56">
                  <c:v>2077</c:v>
                </c:pt>
                <c:pt idx="57">
                  <c:v>2078</c:v>
                </c:pt>
                <c:pt idx="58">
                  <c:v>2079</c:v>
                </c:pt>
                <c:pt idx="59">
                  <c:v>2080</c:v>
                </c:pt>
                <c:pt idx="60">
                  <c:v>2081</c:v>
                </c:pt>
                <c:pt idx="61">
                  <c:v>2082</c:v>
                </c:pt>
                <c:pt idx="62">
                  <c:v>2083</c:v>
                </c:pt>
                <c:pt idx="63">
                  <c:v>2084</c:v>
                </c:pt>
                <c:pt idx="64">
                  <c:v>2085</c:v>
                </c:pt>
                <c:pt idx="65">
                  <c:v>2086</c:v>
                </c:pt>
                <c:pt idx="66">
                  <c:v>2087</c:v>
                </c:pt>
                <c:pt idx="67">
                  <c:v>2088</c:v>
                </c:pt>
                <c:pt idx="68">
                  <c:v>2089</c:v>
                </c:pt>
                <c:pt idx="69">
                  <c:v>2090</c:v>
                </c:pt>
                <c:pt idx="70">
                  <c:v>2091</c:v>
                </c:pt>
                <c:pt idx="71">
                  <c:v>2092</c:v>
                </c:pt>
                <c:pt idx="72">
                  <c:v>2093</c:v>
                </c:pt>
                <c:pt idx="73">
                  <c:v>2094</c:v>
                </c:pt>
                <c:pt idx="74">
                  <c:v>2095</c:v>
                </c:pt>
                <c:pt idx="75">
                  <c:v>2096</c:v>
                </c:pt>
                <c:pt idx="76">
                  <c:v>2097</c:v>
                </c:pt>
                <c:pt idx="77">
                  <c:v>2098</c:v>
                </c:pt>
                <c:pt idx="78">
                  <c:v>2099</c:v>
                </c:pt>
                <c:pt idx="79">
                  <c:v>2100</c:v>
                </c:pt>
              </c:numCache>
            </c:numRef>
          </c:cat>
          <c:val>
            <c:numRef>
              <c:f>'E27'!$B$4:$CC$4</c:f>
              <c:numCache>
                <c:formatCode>General</c:formatCode>
                <c:ptCount val="80"/>
                <c:pt idx="0">
                  <c:v>9.0702339633745796E-5</c:v>
                </c:pt>
                <c:pt idx="1">
                  <c:v>-1.7658826167553002E-2</c:v>
                </c:pt>
                <c:pt idx="2">
                  <c:v>-1.9771895738999599E-2</c:v>
                </c:pt>
                <c:pt idx="3">
                  <c:v>-5.2235594454146696E-3</c:v>
                </c:pt>
                <c:pt idx="4">
                  <c:v>2.0379291770645801E-2</c:v>
                </c:pt>
                <c:pt idx="5">
                  <c:v>5.8712778353256598E-2</c:v>
                </c:pt>
                <c:pt idx="6">
                  <c:v>0.10169319424207</c:v>
                </c:pt>
                <c:pt idx="7">
                  <c:v>0.16289118613619299</c:v>
                </c:pt>
                <c:pt idx="8">
                  <c:v>0.21086578513993801</c:v>
                </c:pt>
                <c:pt idx="9">
                  <c:v>0.23517905141911599</c:v>
                </c:pt>
                <c:pt idx="10">
                  <c:v>0.24138316135830401</c:v>
                </c:pt>
                <c:pt idx="11">
                  <c:v>0.23813350534045799</c:v>
                </c:pt>
                <c:pt idx="12">
                  <c:v>0.23036199356030401</c:v>
                </c:pt>
                <c:pt idx="13">
                  <c:v>0.22081922555165201</c:v>
                </c:pt>
                <c:pt idx="14">
                  <c:v>0.210876216918469</c:v>
                </c:pt>
                <c:pt idx="15">
                  <c:v>0.20117010410407701</c:v>
                </c:pt>
                <c:pt idx="16">
                  <c:v>0.19198647467198099</c:v>
                </c:pt>
                <c:pt idx="17">
                  <c:v>0.18344407835935</c:v>
                </c:pt>
                <c:pt idx="18">
                  <c:v>0.17558001027360701</c:v>
                </c:pt>
                <c:pt idx="19">
                  <c:v>0.16839070804975501</c:v>
                </c:pt>
                <c:pt idx="20">
                  <c:v>0.16185276687094399</c:v>
                </c:pt>
                <c:pt idx="21">
                  <c:v>0.155933717354584</c:v>
                </c:pt>
                <c:pt idx="22">
                  <c:v>0.15059751522870099</c:v>
                </c:pt>
                <c:pt idx="23">
                  <c:v>0.14580721532879001</c:v>
                </c:pt>
                <c:pt idx="24">
                  <c:v>0.141526179313677</c:v>
                </c:pt>
                <c:pt idx="25">
                  <c:v>0.137718554662069</c:v>
                </c:pt>
                <c:pt idx="26">
                  <c:v>0.13434941974428599</c:v>
                </c:pt>
                <c:pt idx="27">
                  <c:v>0.13138479870041</c:v>
                </c:pt>
                <c:pt idx="28">
                  <c:v>0.12879164519327299</c:v>
                </c:pt>
                <c:pt idx="29">
                  <c:v>0.12653783821999001</c:v>
                </c:pt>
                <c:pt idx="30">
                  <c:v>0.12459220441649201</c:v>
                </c:pt>
                <c:pt idx="31">
                  <c:v>0.122924567339811</c:v>
                </c:pt>
                <c:pt idx="32">
                  <c:v>0.12150581814905601</c:v>
                </c:pt>
                <c:pt idx="33">
                  <c:v>0.12030800010753</c:v>
                </c:pt>
                <c:pt idx="34">
                  <c:v>0.11930439934017099</c:v>
                </c:pt>
                <c:pt idx="35">
                  <c:v>0.118469635188892</c:v>
                </c:pt>
                <c:pt idx="36">
                  <c:v>0.117779744751195</c:v>
                </c:pt>
                <c:pt idx="37">
                  <c:v>0.11721225746347699</c:v>
                </c:pt>
                <c:pt idx="38">
                  <c:v>0.116746256767883</c:v>
                </c:pt>
                <c:pt idx="39">
                  <c:v>0.116362426919476</c:v>
                </c:pt>
                <c:pt idx="40">
                  <c:v>0.11604308384056</c:v>
                </c:pt>
                <c:pt idx="41">
                  <c:v>0.11577218961456801</c:v>
                </c:pt>
                <c:pt idx="42">
                  <c:v>0.115535350754136</c:v>
                </c:pt>
                <c:pt idx="43">
                  <c:v>0.115319800796781</c:v>
                </c:pt>
                <c:pt idx="44">
                  <c:v>0.115114368098043</c:v>
                </c:pt>
                <c:pt idx="45">
                  <c:v>0.114909429924344</c:v>
                </c:pt>
                <c:pt idx="46">
                  <c:v>0.114696854114142</c:v>
                </c:pt>
                <c:pt idx="47">
                  <c:v>0.114469929686076</c:v>
                </c:pt>
                <c:pt idx="48">
                  <c:v>0.114223287842227</c:v>
                </c:pt>
                <c:pt idx="49">
                  <c:v>0.113952814848056</c:v>
                </c:pt>
                <c:pt idx="50">
                  <c:v>0.113655558275866</c:v>
                </c:pt>
                <c:pt idx="51">
                  <c:v>0.113329628084062</c:v>
                </c:pt>
                <c:pt idx="52">
                  <c:v>0.11297409396668499</c:v>
                </c:pt>
                <c:pt idx="53">
                  <c:v>0.112588880361912</c:v>
                </c:pt>
                <c:pt idx="54">
                  <c:v>0.11217466044160999</c:v>
                </c:pt>
                <c:pt idx="55">
                  <c:v>0.111732750336739</c:v>
                </c:pt>
                <c:pt idx="56">
                  <c:v>0.111265004769718</c:v>
                </c:pt>
                <c:pt idx="57">
                  <c:v>0.110773715180362</c:v>
                </c:pt>
                <c:pt idx="58">
                  <c:v>0.110261511341447</c:v>
                </c:pt>
                <c:pt idx="59">
                  <c:v>0.10973126736359801</c:v>
                </c:pt>
                <c:pt idx="60">
                  <c:v>0.109186012895286</c:v>
                </c:pt>
                <c:pt idx="61">
                  <c:v>0.10862885022337</c:v>
                </c:pt>
                <c:pt idx="62">
                  <c:v>0.10806287788338401</c:v>
                </c:pt>
                <c:pt idx="63">
                  <c:v>0.10749112128909399</c:v>
                </c:pt>
                <c:pt idx="64">
                  <c:v>0.106916470795085</c:v>
                </c:pt>
                <c:pt idx="65">
                  <c:v>0.106341627508548</c:v>
                </c:pt>
                <c:pt idx="66">
                  <c:v>0.10576905707087</c:v>
                </c:pt>
                <c:pt idx="67">
                  <c:v>0.105200951537159</c:v>
                </c:pt>
                <c:pt idx="68">
                  <c:v>0.10463919938628399</c:v>
                </c:pt>
                <c:pt idx="69">
                  <c:v>0.104085363604682</c:v>
                </c:pt>
                <c:pt idx="70">
                  <c:v>0.103540667694765</c:v>
                </c:pt>
                <c:pt idx="71">
                  <c:v>0.10300598937123499</c:v>
                </c:pt>
                <c:pt idx="72">
                  <c:v>0.102481861621062</c:v>
                </c:pt>
                <c:pt idx="73">
                  <c:v>0.101968480718612</c:v>
                </c:pt>
                <c:pt idx="74">
                  <c:v>0.101465720707412</c:v>
                </c:pt>
                <c:pt idx="75">
                  <c:v>0.10097315378251601</c:v>
                </c:pt>
                <c:pt idx="76">
                  <c:v>0.10049007593822699</c:v>
                </c:pt>
                <c:pt idx="77">
                  <c:v>0.100015537181529</c:v>
                </c:pt>
                <c:pt idx="78">
                  <c:v>9.9548375558003194E-2</c:v>
                </c:pt>
                <c:pt idx="79">
                  <c:v>9.9087254191632196E-2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3C9-4B58-BC95-5277175FC3B6}"/>
            </c:ext>
          </c:extLst>
        </c:ser>
        <c:ser>
          <c:idx val="1"/>
          <c:order val="1"/>
          <c:tx>
            <c:v>GDP (limited spillovers)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'E27'!$B$7:$CC$7</c:f>
              <c:numCache>
                <c:formatCode>General</c:formatCode>
                <c:ptCount val="8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  <c:pt idx="30">
                  <c:v>2051</c:v>
                </c:pt>
                <c:pt idx="31">
                  <c:v>2052</c:v>
                </c:pt>
                <c:pt idx="32">
                  <c:v>2053</c:v>
                </c:pt>
                <c:pt idx="33">
                  <c:v>2054</c:v>
                </c:pt>
                <c:pt idx="34">
                  <c:v>2055</c:v>
                </c:pt>
                <c:pt idx="35">
                  <c:v>2056</c:v>
                </c:pt>
                <c:pt idx="36">
                  <c:v>2057</c:v>
                </c:pt>
                <c:pt idx="37">
                  <c:v>2058</c:v>
                </c:pt>
                <c:pt idx="38">
                  <c:v>2059</c:v>
                </c:pt>
                <c:pt idx="39">
                  <c:v>2060</c:v>
                </c:pt>
                <c:pt idx="40">
                  <c:v>2061</c:v>
                </c:pt>
                <c:pt idx="41">
                  <c:v>2062</c:v>
                </c:pt>
                <c:pt idx="42">
                  <c:v>2063</c:v>
                </c:pt>
                <c:pt idx="43">
                  <c:v>2064</c:v>
                </c:pt>
                <c:pt idx="44">
                  <c:v>2065</c:v>
                </c:pt>
                <c:pt idx="45">
                  <c:v>2066</c:v>
                </c:pt>
                <c:pt idx="46">
                  <c:v>2067</c:v>
                </c:pt>
                <c:pt idx="47">
                  <c:v>2068</c:v>
                </c:pt>
                <c:pt idx="48">
                  <c:v>2069</c:v>
                </c:pt>
                <c:pt idx="49">
                  <c:v>2070</c:v>
                </c:pt>
                <c:pt idx="50">
                  <c:v>2071</c:v>
                </c:pt>
                <c:pt idx="51">
                  <c:v>2072</c:v>
                </c:pt>
                <c:pt idx="52">
                  <c:v>2073</c:v>
                </c:pt>
                <c:pt idx="53">
                  <c:v>2074</c:v>
                </c:pt>
                <c:pt idx="54">
                  <c:v>2075</c:v>
                </c:pt>
                <c:pt idx="55">
                  <c:v>2076</c:v>
                </c:pt>
                <c:pt idx="56">
                  <c:v>2077</c:v>
                </c:pt>
                <c:pt idx="57">
                  <c:v>2078</c:v>
                </c:pt>
                <c:pt idx="58">
                  <c:v>2079</c:v>
                </c:pt>
                <c:pt idx="59">
                  <c:v>2080</c:v>
                </c:pt>
                <c:pt idx="60">
                  <c:v>2081</c:v>
                </c:pt>
                <c:pt idx="61">
                  <c:v>2082</c:v>
                </c:pt>
                <c:pt idx="62">
                  <c:v>2083</c:v>
                </c:pt>
                <c:pt idx="63">
                  <c:v>2084</c:v>
                </c:pt>
                <c:pt idx="64">
                  <c:v>2085</c:v>
                </c:pt>
                <c:pt idx="65">
                  <c:v>2086</c:v>
                </c:pt>
                <c:pt idx="66">
                  <c:v>2087</c:v>
                </c:pt>
                <c:pt idx="67">
                  <c:v>2088</c:v>
                </c:pt>
                <c:pt idx="68">
                  <c:v>2089</c:v>
                </c:pt>
                <c:pt idx="69">
                  <c:v>2090</c:v>
                </c:pt>
                <c:pt idx="70">
                  <c:v>2091</c:v>
                </c:pt>
                <c:pt idx="71">
                  <c:v>2092</c:v>
                </c:pt>
                <c:pt idx="72">
                  <c:v>2093</c:v>
                </c:pt>
                <c:pt idx="73">
                  <c:v>2094</c:v>
                </c:pt>
                <c:pt idx="74">
                  <c:v>2095</c:v>
                </c:pt>
                <c:pt idx="75">
                  <c:v>2096</c:v>
                </c:pt>
                <c:pt idx="76">
                  <c:v>2097</c:v>
                </c:pt>
                <c:pt idx="77">
                  <c:v>2098</c:v>
                </c:pt>
                <c:pt idx="78">
                  <c:v>2099</c:v>
                </c:pt>
                <c:pt idx="79">
                  <c:v>2100</c:v>
                </c:pt>
              </c:numCache>
            </c:numRef>
          </c:cat>
          <c:val>
            <c:numRef>
              <c:f>'E27'!$B$8:$CC$8</c:f>
              <c:numCache>
                <c:formatCode>General</c:formatCode>
                <c:ptCount val="80"/>
                <c:pt idx="0">
                  <c:v>-1.99990857927749E-3</c:v>
                </c:pt>
                <c:pt idx="1">
                  <c:v>-1.8359600860565699E-2</c:v>
                </c:pt>
                <c:pt idx="2">
                  <c:v>-1.97513386511994E-2</c:v>
                </c:pt>
                <c:pt idx="3">
                  <c:v>-4.2735902597938998E-3</c:v>
                </c:pt>
                <c:pt idx="4">
                  <c:v>2.2501096176188298E-2</c:v>
                </c:pt>
                <c:pt idx="5">
                  <c:v>6.2140761337776497E-2</c:v>
                </c:pt>
                <c:pt idx="6">
                  <c:v>0.106371720404834</c:v>
                </c:pt>
                <c:pt idx="7">
                  <c:v>0.168512868577854</c:v>
                </c:pt>
                <c:pt idx="8">
                  <c:v>0.216891372367714</c:v>
                </c:pt>
                <c:pt idx="9">
                  <c:v>0.24095580890164101</c:v>
                </c:pt>
                <c:pt idx="10">
                  <c:v>0.246227682027024</c:v>
                </c:pt>
                <c:pt idx="11">
                  <c:v>0.241382979563948</c:v>
                </c:pt>
                <c:pt idx="12">
                  <c:v>0.231410554874554</c:v>
                </c:pt>
                <c:pt idx="13">
                  <c:v>0.219140898310658</c:v>
                </c:pt>
                <c:pt idx="14">
                  <c:v>0.206032243606382</c:v>
                </c:pt>
                <c:pt idx="15">
                  <c:v>0.19280732477082799</c:v>
                </c:pt>
                <c:pt idx="16">
                  <c:v>0.179831282811004</c:v>
                </c:pt>
                <c:pt idx="17">
                  <c:v>0.16729449473425101</c:v>
                </c:pt>
                <c:pt idx="18">
                  <c:v>0.15529723488223199</c:v>
                </c:pt>
                <c:pt idx="19">
                  <c:v>0.14389086598234599</c:v>
                </c:pt>
                <c:pt idx="20">
                  <c:v>0.13309920644332299</c:v>
                </c:pt>
                <c:pt idx="21">
                  <c:v>0.12293001406794</c:v>
                </c:pt>
                <c:pt idx="22">
                  <c:v>0.113381218672281</c:v>
                </c:pt>
                <c:pt idx="23">
                  <c:v>0.104444313531453</c:v>
                </c:pt>
                <c:pt idx="24">
                  <c:v>9.6106225043984903E-2</c:v>
                </c:pt>
                <c:pt idx="25">
                  <c:v>8.8350387240205705E-2</c:v>
                </c:pt>
                <c:pt idx="26">
                  <c:v>8.1157415542108396E-2</c:v>
                </c:pt>
                <c:pt idx="27">
                  <c:v>7.45055884181548E-2</c:v>
                </c:pt>
                <c:pt idx="28">
                  <c:v>6.8371243078964902E-2</c:v>
                </c:pt>
                <c:pt idx="29">
                  <c:v>6.2729135850893805E-2</c:v>
                </c:pt>
                <c:pt idx="30">
                  <c:v>5.7552788560862198E-2</c:v>
                </c:pt>
                <c:pt idx="31">
                  <c:v>5.2814827351368103E-2</c:v>
                </c:pt>
                <c:pt idx="32">
                  <c:v>4.8487313209016197E-2</c:v>
                </c:pt>
                <c:pt idx="33">
                  <c:v>4.4542060491392699E-2</c:v>
                </c:pt>
                <c:pt idx="34">
                  <c:v>4.09509388798927E-2</c:v>
                </c:pt>
                <c:pt idx="35">
                  <c:v>3.7686154404897199E-2</c:v>
                </c:pt>
                <c:pt idx="36">
                  <c:v>3.4720505895777701E-2</c:v>
                </c:pt>
                <c:pt idx="37">
                  <c:v>3.2027614102355002E-2</c:v>
                </c:pt>
                <c:pt idx="38">
                  <c:v>2.9582121643642101E-2</c:v>
                </c:pt>
                <c:pt idx="39">
                  <c:v>2.7359862791947999E-2</c:v>
                </c:pt>
                <c:pt idx="40">
                  <c:v>2.53380028510975E-2</c:v>
                </c:pt>
                <c:pt idx="41">
                  <c:v>2.3495147530791301E-2</c:v>
                </c:pt>
                <c:pt idx="42">
                  <c:v>2.1811423252673001E-2</c:v>
                </c:pt>
                <c:pt idx="43">
                  <c:v>2.02685297543575E-2</c:v>
                </c:pt>
                <c:pt idx="44">
                  <c:v>1.8849766700649299E-2</c:v>
                </c:pt>
                <c:pt idx="45">
                  <c:v>1.75400362696157E-2</c:v>
                </c:pt>
                <c:pt idx="46">
                  <c:v>1.63258238748266E-2</c:v>
                </c:pt>
                <c:pt idx="47">
                  <c:v>1.5195159312805099E-2</c:v>
                </c:pt>
                <c:pt idx="48">
                  <c:v>1.41375607053606E-2</c:v>
                </c:pt>
                <c:pt idx="49">
                  <c:v>1.3143963637832899E-2</c:v>
                </c:pt>
                <c:pt idx="50">
                  <c:v>1.22066378884853E-2</c:v>
                </c:pt>
                <c:pt idx="51">
                  <c:v>1.1319094105037401E-2</c:v>
                </c:pt>
                <c:pt idx="52">
                  <c:v>1.04759827133844E-2</c:v>
                </c:pt>
                <c:pt idx="53">
                  <c:v>9.6729872507066699E-3</c:v>
                </c:pt>
                <c:pt idx="54">
                  <c:v>8.9067141990843892E-3</c:v>
                </c:pt>
                <c:pt idx="55">
                  <c:v>8.1745812628609103E-3</c:v>
                </c:pt>
                <c:pt idx="56">
                  <c:v>7.4747058863019397E-3</c:v>
                </c:pt>
                <c:pt idx="57">
                  <c:v>6.8057956508301796E-3</c:v>
                </c:pt>
                <c:pt idx="58">
                  <c:v>6.1670420250995797E-3</c:v>
                </c:pt>
                <c:pt idx="59">
                  <c:v>5.5580187723497697E-3</c:v>
                </c:pt>
                <c:pt idx="60">
                  <c:v>4.9785861474095699E-3</c:v>
                </c:pt>
                <c:pt idx="61">
                  <c:v>4.4288018428064804E-3</c:v>
                </c:pt>
                <c:pt idx="62">
                  <c:v>3.9088394760302403E-3</c:v>
                </c:pt>
                <c:pt idx="63">
                  <c:v>3.41891524407058E-3</c:v>
                </c:pt>
                <c:pt idx="64">
                  <c:v>2.9592232103715101E-3</c:v>
                </c:pt>
                <c:pt idx="65">
                  <c:v>2.52987953868768E-3</c:v>
                </c:pt>
                <c:pt idx="66">
                  <c:v>2.1308758402569599E-3</c:v>
                </c:pt>
                <c:pt idx="67">
                  <c:v>1.7620416634395999E-3</c:v>
                </c:pt>
                <c:pt idx="68">
                  <c:v>1.4230160262625299E-3</c:v>
                </c:pt>
                <c:pt idx="69">
                  <c:v>1.1132277688559501E-3</c:v>
                </c:pt>
                <c:pt idx="70">
                  <c:v>8.3188439072152097E-4</c:v>
                </c:pt>
                <c:pt idx="71">
                  <c:v>5.7796893451938505E-4</c:v>
                </c:pt>
                <c:pt idx="72">
                  <c:v>3.5024438029003198E-4</c:v>
                </c:pt>
                <c:pt idx="73">
                  <c:v>1.4726492854366999E-4</c:v>
                </c:pt>
                <c:pt idx="74">
                  <c:v>-3.2606525618044097E-5</c:v>
                </c:pt>
                <c:pt idx="75">
                  <c:v>-1.9117549395875801E-4</c:v>
                </c:pt>
                <c:pt idx="76">
                  <c:v>-3.3038839365034603E-4</c:v>
                </c:pt>
                <c:pt idx="77">
                  <c:v>-4.5230130900782801E-4</c:v>
                </c:pt>
                <c:pt idx="78">
                  <c:v>-5.5904591529669595E-4</c:v>
                </c:pt>
                <c:pt idx="79">
                  <c:v>-6.5279348086376497E-4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C9-4B58-BC95-5277175FC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705200"/>
        <c:axId val="208705592"/>
      </c:lineChart>
      <c:catAx>
        <c:axId val="2087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05592"/>
        <c:crosses val="autoZero"/>
        <c:auto val="1"/>
        <c:lblAlgn val="ctr"/>
        <c:lblOffset val="100"/>
        <c:noMultiLvlLbl val="0"/>
      </c:catAx>
      <c:valAx>
        <c:axId val="20870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0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6T16:33:17.01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A802-F17F-4E83-9543-B7E569C546DD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16A97-3C68-41DA-9FC0-71E70E3D485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2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3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53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9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7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2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0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9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4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9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28A4-5A5E-4283-93D7-EDE8F25A7A0A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E225-FFE6-4538-937A-D4DE7E5215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6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2405" y="1821797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b="1" dirty="0" err="1" smtClean="0"/>
              <a:t>Current</a:t>
            </a:r>
            <a:r>
              <a:rPr lang="fr-BE" b="1" dirty="0" smtClean="0"/>
              <a:t> challenges in </a:t>
            </a:r>
            <a:r>
              <a:rPr lang="fr-BE" b="1" dirty="0" err="1" smtClean="0"/>
              <a:t>modelling</a:t>
            </a:r>
            <a:r>
              <a:rPr lang="fr-BE" b="1" dirty="0" smtClean="0"/>
              <a:t> the </a:t>
            </a:r>
            <a:br>
              <a:rPr lang="fr-BE" b="1" dirty="0" smtClean="0"/>
            </a:br>
            <a:r>
              <a:rPr lang="fr-BE" b="1" dirty="0" err="1" smtClean="0"/>
              <a:t>effect</a:t>
            </a:r>
            <a:r>
              <a:rPr lang="fr-BE" b="1" dirty="0" smtClean="0"/>
              <a:t> of public R&amp;D</a:t>
            </a:r>
            <a:br>
              <a:rPr lang="fr-BE" b="1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sz="2000" dirty="0" smtClean="0"/>
              <a:t>Werner Roeger</a:t>
            </a:r>
            <a:br>
              <a:rPr lang="fr-BE" sz="2000" dirty="0" smtClean="0"/>
            </a:br>
            <a:r>
              <a:rPr lang="fr-BE" sz="2000" dirty="0" smtClean="0"/>
              <a:t>European Commission DG ECFIN</a:t>
            </a:r>
            <a:br>
              <a:rPr lang="fr-BE" sz="2000" dirty="0" smtClean="0"/>
            </a:br>
            <a:r>
              <a:rPr lang="fr-BE" sz="2000" dirty="0" err="1" smtClean="0"/>
              <a:t>October</a:t>
            </a:r>
            <a:r>
              <a:rPr lang="fr-BE" sz="2000" dirty="0" smtClean="0"/>
              <a:t> 2018 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52450" y="5084671"/>
            <a:ext cx="9144000" cy="1655763"/>
          </a:xfrm>
        </p:spPr>
        <p:txBody>
          <a:bodyPr>
            <a:normAutofit/>
          </a:bodyPr>
          <a:lstStyle/>
          <a:p>
            <a:endParaRPr lang="fr-BE" sz="1400" dirty="0" smtClean="0"/>
          </a:p>
          <a:p>
            <a:pPr marL="0" indent="0">
              <a:buNone/>
            </a:pPr>
            <a:endParaRPr lang="fr-BE" sz="1400" dirty="0" smtClean="0"/>
          </a:p>
          <a:p>
            <a:pPr marL="0" indent="0">
              <a:buNone/>
            </a:pPr>
            <a:endParaRPr lang="fr-BE" sz="1400" dirty="0" smtClean="0"/>
          </a:p>
          <a:p>
            <a:endParaRPr lang="fr-BE" sz="1400" dirty="0"/>
          </a:p>
          <a:p>
            <a:pPr marL="0" indent="0">
              <a:buNone/>
            </a:pPr>
            <a:r>
              <a:rPr lang="fr-BE" sz="1400" dirty="0" smtClean="0"/>
              <a:t>The </a:t>
            </a:r>
            <a:r>
              <a:rPr lang="fr-BE" sz="1400" dirty="0" err="1" smtClean="0"/>
              <a:t>views</a:t>
            </a:r>
            <a:r>
              <a:rPr lang="fr-BE" sz="1400" dirty="0" smtClean="0"/>
              <a:t> </a:t>
            </a:r>
            <a:r>
              <a:rPr lang="fr-BE" sz="1400" dirty="0" err="1" smtClean="0"/>
              <a:t>expressed</a:t>
            </a:r>
            <a:r>
              <a:rPr lang="fr-BE" sz="1400" dirty="0" smtClean="0"/>
              <a:t> in </a:t>
            </a:r>
            <a:r>
              <a:rPr lang="fr-BE" sz="1400" dirty="0" err="1" smtClean="0"/>
              <a:t>this</a:t>
            </a:r>
            <a:r>
              <a:rPr lang="fr-BE" sz="1400" dirty="0" smtClean="0"/>
              <a:t> </a:t>
            </a:r>
            <a:r>
              <a:rPr lang="fr-BE" sz="1400" dirty="0" err="1" smtClean="0"/>
              <a:t>presentation</a:t>
            </a:r>
            <a:r>
              <a:rPr lang="fr-BE" sz="1400" dirty="0" smtClean="0"/>
              <a:t> are </a:t>
            </a:r>
            <a:r>
              <a:rPr lang="fr-BE" sz="1400" dirty="0" err="1" smtClean="0"/>
              <a:t>those</a:t>
            </a:r>
            <a:r>
              <a:rPr lang="fr-BE" sz="1400" dirty="0" smtClean="0"/>
              <a:t> of the </a:t>
            </a:r>
            <a:r>
              <a:rPr lang="fr-BE" sz="1400" dirty="0" err="1" smtClean="0"/>
              <a:t>author</a:t>
            </a:r>
            <a:r>
              <a:rPr lang="fr-BE" sz="1400" dirty="0" smtClean="0"/>
              <a:t> and not </a:t>
            </a:r>
            <a:r>
              <a:rPr lang="fr-BE" sz="1400" dirty="0" err="1" smtClean="0"/>
              <a:t>necessarily</a:t>
            </a:r>
            <a:r>
              <a:rPr lang="fr-BE" sz="1400" dirty="0" smtClean="0"/>
              <a:t> </a:t>
            </a:r>
            <a:r>
              <a:rPr lang="fr-BE" sz="1400" dirty="0" err="1" smtClean="0"/>
              <a:t>those</a:t>
            </a:r>
            <a:r>
              <a:rPr lang="fr-BE" sz="1400" dirty="0" smtClean="0"/>
              <a:t> of the European Commission</a:t>
            </a:r>
            <a:endParaRPr lang="en-GB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75" y="267924"/>
            <a:ext cx="2938550" cy="20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506" y="830424"/>
            <a:ext cx="1136468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The Horizon Europe Program</a:t>
            </a:r>
          </a:p>
          <a:p>
            <a:endParaRPr lang="fr-BE" dirty="0"/>
          </a:p>
          <a:p>
            <a:r>
              <a:rPr lang="fr-BE" dirty="0" smtClean="0"/>
              <a:t>Ex ante </a:t>
            </a:r>
            <a:r>
              <a:rPr lang="fr-BE" dirty="0" err="1" smtClean="0"/>
              <a:t>evaluation</a:t>
            </a:r>
            <a:r>
              <a:rPr lang="fr-BE" dirty="0" smtClean="0"/>
              <a:t> of Horizon Europe: (2021-2027) Framework Program.</a:t>
            </a:r>
          </a:p>
          <a:p>
            <a:endParaRPr lang="fr-BE" dirty="0"/>
          </a:p>
          <a:p>
            <a:r>
              <a:rPr lang="fr-BE" dirty="0" err="1" smtClean="0"/>
              <a:t>Proposed</a:t>
            </a:r>
            <a:r>
              <a:rPr lang="fr-BE" dirty="0" smtClean="0"/>
              <a:t> Budget </a:t>
            </a:r>
            <a:r>
              <a:rPr lang="fr-BE" dirty="0" err="1" smtClean="0"/>
              <a:t>ca</a:t>
            </a:r>
            <a:r>
              <a:rPr lang="fr-BE" dirty="0" smtClean="0"/>
              <a:t>. 100 Bio. Euro over the </a:t>
            </a:r>
            <a:r>
              <a:rPr lang="fr-BE" dirty="0" err="1" smtClean="0"/>
              <a:t>period</a:t>
            </a:r>
            <a:r>
              <a:rPr lang="fr-BE" dirty="0" smtClean="0"/>
              <a:t> (2021-27)  =&gt; ca. 0.7% of 2018 EU27 GDP.</a:t>
            </a:r>
          </a:p>
          <a:p>
            <a:endParaRPr lang="fr-BE" dirty="0"/>
          </a:p>
          <a:p>
            <a:r>
              <a:rPr lang="fr-BE" dirty="0" smtClean="0"/>
              <a:t>Questions:</a:t>
            </a:r>
          </a:p>
          <a:p>
            <a:r>
              <a:rPr lang="fr-BE" dirty="0" smtClean="0"/>
              <a:t>How large </a:t>
            </a:r>
            <a:r>
              <a:rPr lang="fr-BE" dirty="0" err="1" smtClean="0"/>
              <a:t>is</a:t>
            </a:r>
            <a:r>
              <a:rPr lang="fr-BE" dirty="0" smtClean="0"/>
              <a:t> the GDP </a:t>
            </a:r>
            <a:r>
              <a:rPr lang="fr-BE" dirty="0" err="1" smtClean="0"/>
              <a:t>effect</a:t>
            </a:r>
            <a:r>
              <a:rPr lang="fr-BE" dirty="0" smtClean="0"/>
              <a:t>? </a:t>
            </a:r>
          </a:p>
          <a:p>
            <a:r>
              <a:rPr lang="fr-BE" dirty="0" err="1" smtClean="0"/>
              <a:t>When</a:t>
            </a:r>
            <a:r>
              <a:rPr lang="fr-BE" dirty="0" smtClean="0"/>
              <a:t> are the </a:t>
            </a:r>
            <a:r>
              <a:rPr lang="fr-BE" dirty="0" err="1" smtClean="0"/>
              <a:t>effects</a:t>
            </a:r>
            <a:r>
              <a:rPr lang="fr-BE" dirty="0" smtClean="0"/>
              <a:t> </a:t>
            </a:r>
            <a:r>
              <a:rPr lang="fr-BE" dirty="0" err="1" smtClean="0"/>
              <a:t>likely</a:t>
            </a:r>
            <a:r>
              <a:rPr lang="fr-BE" dirty="0" smtClean="0"/>
              <a:t> to arrive? </a:t>
            </a:r>
          </a:p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effect</a:t>
            </a:r>
            <a:r>
              <a:rPr lang="fr-BE" dirty="0" smtClean="0"/>
              <a:t> relative to alternative use of the </a:t>
            </a:r>
            <a:r>
              <a:rPr lang="fr-BE" dirty="0" err="1" smtClean="0"/>
              <a:t>funds</a:t>
            </a:r>
            <a:r>
              <a:rPr lang="fr-BE" dirty="0" smtClean="0"/>
              <a:t>?</a:t>
            </a:r>
          </a:p>
          <a:p>
            <a:endParaRPr lang="fr-B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9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41" y="76200"/>
            <a:ext cx="58674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4490" y="410547"/>
            <a:ext cx="32563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BE" dirty="0" smtClean="0"/>
              <a:t>Net </a:t>
            </a:r>
            <a:r>
              <a:rPr lang="fr-BE" dirty="0" err="1" smtClean="0"/>
              <a:t>contributors</a:t>
            </a:r>
            <a:r>
              <a:rPr lang="fr-BE" dirty="0" smtClean="0"/>
              <a:t> to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4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63" y="1076680"/>
            <a:ext cx="8123892" cy="4148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1135" y="298580"/>
            <a:ext cx="1001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Horizon Europe (2021-27):	QUEST </a:t>
            </a:r>
            <a:r>
              <a:rPr lang="fr-BE" dirty="0" err="1" smtClean="0"/>
              <a:t>Results</a:t>
            </a:r>
            <a:r>
              <a:rPr lang="fr-BE" dirty="0" smtClean="0"/>
              <a:t> (VAT </a:t>
            </a:r>
            <a:r>
              <a:rPr lang="fr-BE" dirty="0" err="1" smtClean="0"/>
              <a:t>financing</a:t>
            </a:r>
            <a:r>
              <a:rPr lang="fr-BE" dirty="0" smtClean="0"/>
              <a:t>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5192" y="5141168"/>
            <a:ext cx="11196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/>
              <a:t>Short </a:t>
            </a:r>
            <a:r>
              <a:rPr lang="fr-BE" u="sng" dirty="0" err="1" smtClean="0"/>
              <a:t>run</a:t>
            </a:r>
            <a:r>
              <a:rPr lang="fr-BE" u="sng" dirty="0" smtClean="0"/>
              <a:t>: </a:t>
            </a:r>
            <a:r>
              <a:rPr lang="fr-BE" dirty="0" smtClean="0"/>
              <a:t>	</a:t>
            </a:r>
            <a:r>
              <a:rPr lang="fr-BE" dirty="0" err="1" smtClean="0"/>
              <a:t>Negative</a:t>
            </a:r>
            <a:r>
              <a:rPr lang="fr-BE" dirty="0" smtClean="0"/>
              <a:t> </a:t>
            </a:r>
            <a:r>
              <a:rPr lang="fr-BE" dirty="0" err="1" smtClean="0"/>
              <a:t>effect</a:t>
            </a:r>
            <a:r>
              <a:rPr lang="fr-BE" dirty="0" smtClean="0"/>
              <a:t>: (1) </a:t>
            </a:r>
            <a:r>
              <a:rPr lang="fr-BE" dirty="0" err="1" smtClean="0"/>
              <a:t>increase</a:t>
            </a:r>
            <a:r>
              <a:rPr lang="fr-BE" dirty="0" smtClean="0"/>
              <a:t> of VAT, (2) </a:t>
            </a:r>
            <a:r>
              <a:rPr lang="fr-BE" dirty="0" err="1" smtClean="0"/>
              <a:t>reallocation</a:t>
            </a:r>
            <a:r>
              <a:rPr lang="fr-BE" dirty="0" smtClean="0"/>
              <a:t> of high </a:t>
            </a:r>
            <a:r>
              <a:rPr lang="fr-BE" dirty="0" err="1" smtClean="0"/>
              <a:t>skilled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production </a:t>
            </a:r>
            <a:r>
              <a:rPr lang="fr-BE" dirty="0" err="1" smtClean="0"/>
              <a:t>into</a:t>
            </a:r>
            <a:r>
              <a:rPr lang="fr-BE" dirty="0" smtClean="0"/>
              <a:t> </a:t>
            </a:r>
            <a:r>
              <a:rPr lang="fr-BE" dirty="0" err="1" smtClean="0"/>
              <a:t>research</a:t>
            </a:r>
            <a:endParaRPr lang="fr-BE" dirty="0" smtClean="0"/>
          </a:p>
          <a:p>
            <a:endParaRPr lang="fr-BE" dirty="0" smtClean="0"/>
          </a:p>
          <a:p>
            <a:r>
              <a:rPr lang="fr-BE" u="sng" dirty="0" smtClean="0"/>
              <a:t>Medium </a:t>
            </a:r>
            <a:r>
              <a:rPr lang="fr-BE" u="sng" dirty="0" err="1" smtClean="0"/>
              <a:t>run</a:t>
            </a:r>
            <a:r>
              <a:rPr lang="fr-BE" u="sng" dirty="0" smtClean="0"/>
              <a:t>: </a:t>
            </a:r>
            <a:r>
              <a:rPr lang="fr-BE" dirty="0" smtClean="0"/>
              <a:t>	More R&amp;D output in second </a:t>
            </a:r>
            <a:r>
              <a:rPr lang="fr-BE" dirty="0" err="1" smtClean="0"/>
              <a:t>half</a:t>
            </a:r>
            <a:r>
              <a:rPr lang="fr-BE" dirty="0" smtClean="0"/>
              <a:t> of the program</a:t>
            </a:r>
          </a:p>
          <a:p>
            <a:endParaRPr lang="fr-BE" dirty="0" smtClean="0"/>
          </a:p>
          <a:p>
            <a:r>
              <a:rPr lang="fr-BE" u="sng" dirty="0" smtClean="0"/>
              <a:t>Long </a:t>
            </a:r>
            <a:r>
              <a:rPr lang="fr-BE" u="sng" dirty="0" err="1" smtClean="0"/>
              <a:t>run</a:t>
            </a:r>
            <a:r>
              <a:rPr lang="fr-BE" u="sng" dirty="0" smtClean="0"/>
              <a:t>: </a:t>
            </a:r>
            <a:r>
              <a:rPr lang="fr-BE" dirty="0" smtClean="0"/>
              <a:t>	</a:t>
            </a:r>
            <a:r>
              <a:rPr lang="fr-BE" dirty="0" err="1" smtClean="0"/>
              <a:t>Dynamic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: </a:t>
            </a:r>
            <a:r>
              <a:rPr lang="fr-BE" dirty="0" err="1" smtClean="0"/>
              <a:t>domestic</a:t>
            </a:r>
            <a:r>
              <a:rPr lang="fr-BE" dirty="0" smtClean="0"/>
              <a:t> </a:t>
            </a:r>
            <a:r>
              <a:rPr lang="fr-BE" dirty="0" err="1" smtClean="0"/>
              <a:t>knowledge</a:t>
            </a:r>
            <a:r>
              <a:rPr lang="fr-BE" dirty="0" smtClean="0"/>
              <a:t> stock </a:t>
            </a:r>
            <a:r>
              <a:rPr lang="fr-BE" dirty="0" err="1" smtClean="0"/>
              <a:t>increases</a:t>
            </a:r>
            <a:r>
              <a:rPr lang="fr-BE" dirty="0" smtClean="0"/>
              <a:t> MPL(A), International spillover </a:t>
            </a:r>
            <a:r>
              <a:rPr lang="fr-BE" dirty="0" err="1" smtClean="0"/>
              <a:t>dynamics</a:t>
            </a:r>
            <a:r>
              <a:rPr lang="fr-B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32" y="862924"/>
            <a:ext cx="5697855" cy="6174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2291" y="157942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Growth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moving</a:t>
            </a:r>
            <a:r>
              <a:rPr lang="fr-BE" dirty="0" smtClean="0"/>
              <a:t> to best practice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11738" y="862924"/>
            <a:ext cx="3250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growth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 for the EU if all countries move (50%) </a:t>
            </a:r>
            <a:r>
              <a:rPr lang="fr-BE" dirty="0" err="1" smtClean="0"/>
              <a:t>towards</a:t>
            </a:r>
            <a:r>
              <a:rPr lang="fr-BE" dirty="0" smtClean="0"/>
              <a:t> the </a:t>
            </a:r>
            <a:r>
              <a:rPr lang="fr-BE" dirty="0" err="1" smtClean="0"/>
              <a:t>highest</a:t>
            </a:r>
            <a:r>
              <a:rPr lang="fr-BE" dirty="0" smtClean="0"/>
              <a:t> </a:t>
            </a:r>
            <a:r>
              <a:rPr lang="fr-BE" dirty="0" err="1" smtClean="0"/>
              <a:t>levels</a:t>
            </a:r>
            <a:r>
              <a:rPr lang="fr-BE" dirty="0" smtClean="0"/>
              <a:t> of R&amp;D </a:t>
            </a:r>
            <a:r>
              <a:rPr lang="fr-BE" dirty="0" err="1" smtClean="0"/>
              <a:t>funding</a:t>
            </a:r>
            <a:r>
              <a:rPr lang="fr-BE" dirty="0" smtClean="0"/>
              <a:t>?</a:t>
            </a:r>
          </a:p>
          <a:p>
            <a:endParaRPr lang="fr-BE" dirty="0"/>
          </a:p>
          <a:p>
            <a:r>
              <a:rPr lang="fr-BE" dirty="0" err="1" smtClean="0"/>
              <a:t>Growth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 show up </a:t>
            </a:r>
            <a:r>
              <a:rPr lang="fr-BE" dirty="0" err="1" smtClean="0"/>
              <a:t>after</a:t>
            </a:r>
            <a:r>
              <a:rPr lang="fr-BE" dirty="0" smtClean="0"/>
              <a:t> 10 </a:t>
            </a:r>
            <a:r>
              <a:rPr lang="fr-BE" dirty="0" err="1" smtClean="0"/>
              <a:t>years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796" y="858416"/>
            <a:ext cx="1005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/>
              <a:t>How do </a:t>
            </a:r>
            <a:r>
              <a:rPr lang="fr-BE" u="sng" dirty="0" err="1" smtClean="0"/>
              <a:t>these</a:t>
            </a:r>
            <a:r>
              <a:rPr lang="fr-BE" u="sng" dirty="0" smtClean="0"/>
              <a:t> </a:t>
            </a:r>
            <a:r>
              <a:rPr lang="fr-BE" u="sng" dirty="0" err="1" smtClean="0"/>
              <a:t>estimates</a:t>
            </a:r>
            <a:r>
              <a:rPr lang="fr-BE" u="sng" dirty="0" smtClean="0"/>
              <a:t> </a:t>
            </a:r>
            <a:r>
              <a:rPr lang="fr-BE" u="sng" dirty="0" err="1" smtClean="0"/>
              <a:t>depend</a:t>
            </a:r>
            <a:r>
              <a:rPr lang="fr-BE" u="sng" dirty="0" smtClean="0"/>
              <a:t> on </a:t>
            </a:r>
            <a:r>
              <a:rPr lang="fr-BE" u="sng" dirty="0" err="1" smtClean="0"/>
              <a:t>financing</a:t>
            </a:r>
            <a:r>
              <a:rPr lang="fr-BE" u="sng" dirty="0" smtClean="0"/>
              <a:t> </a:t>
            </a:r>
            <a:r>
              <a:rPr lang="fr-BE" u="sng" dirty="0" err="1" smtClean="0"/>
              <a:t>assumptions</a:t>
            </a:r>
            <a:r>
              <a:rPr lang="fr-BE" u="sng" dirty="0" smtClean="0"/>
              <a:t>?</a:t>
            </a:r>
          </a:p>
          <a:p>
            <a:endParaRPr lang="fr-BE" dirty="0"/>
          </a:p>
          <a:p>
            <a:r>
              <a:rPr lang="fr-BE" dirty="0" err="1" smtClean="0"/>
              <a:t>Often</a:t>
            </a:r>
            <a:r>
              <a:rPr lang="fr-BE" dirty="0" smtClean="0"/>
              <a:t> the </a:t>
            </a:r>
            <a:r>
              <a:rPr lang="fr-BE" dirty="0" err="1" smtClean="0"/>
              <a:t>assumption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made </a:t>
            </a:r>
            <a:r>
              <a:rPr lang="fr-BE" dirty="0" err="1" smtClean="0"/>
              <a:t>that</a:t>
            </a:r>
            <a:r>
              <a:rPr lang="fr-BE" dirty="0" smtClean="0"/>
              <a:t> R&amp;D </a:t>
            </a:r>
            <a:r>
              <a:rPr lang="fr-BE" dirty="0" err="1" smtClean="0"/>
              <a:t>funding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financed</a:t>
            </a:r>
            <a:r>
              <a:rPr lang="fr-BE" dirty="0" smtClean="0"/>
              <a:t> by </a:t>
            </a:r>
            <a:r>
              <a:rPr lang="fr-BE" dirty="0" err="1" smtClean="0"/>
              <a:t>reducing</a:t>
            </a:r>
            <a:r>
              <a:rPr lang="fr-BE" dirty="0" smtClean="0"/>
              <a:t> </a:t>
            </a:r>
            <a:r>
              <a:rPr lang="fr-BE" dirty="0" err="1" smtClean="0"/>
              <a:t>unproductive</a:t>
            </a:r>
            <a:r>
              <a:rPr lang="fr-BE" dirty="0" smtClean="0"/>
              <a:t> </a:t>
            </a:r>
            <a:r>
              <a:rPr lang="fr-BE" dirty="0" err="1" smtClean="0"/>
              <a:t>government</a:t>
            </a:r>
            <a:r>
              <a:rPr lang="fr-BE" dirty="0" smtClean="0"/>
              <a:t> </a:t>
            </a:r>
            <a:r>
              <a:rPr lang="fr-BE" dirty="0" err="1" smtClean="0"/>
              <a:t>spending</a:t>
            </a:r>
            <a:r>
              <a:rPr lang="fr-BE" dirty="0" smtClean="0"/>
              <a:t> or by (least) </a:t>
            </a:r>
            <a:r>
              <a:rPr lang="fr-BE" dirty="0" err="1" smtClean="0"/>
              <a:t>distortionary</a:t>
            </a:r>
            <a:r>
              <a:rPr lang="fr-BE" dirty="0" smtClean="0"/>
              <a:t> taxes.</a:t>
            </a:r>
          </a:p>
          <a:p>
            <a:endParaRPr lang="fr-BE" dirty="0"/>
          </a:p>
          <a:p>
            <a:r>
              <a:rPr lang="fr-BE" dirty="0" smtClean="0"/>
              <a:t>In QUEST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follow</a:t>
            </a:r>
            <a:r>
              <a:rPr lang="fr-BE" dirty="0" smtClean="0"/>
              <a:t> the latter </a:t>
            </a:r>
            <a:r>
              <a:rPr lang="fr-BE" dirty="0" err="1" smtClean="0"/>
              <a:t>strategy</a:t>
            </a:r>
            <a:r>
              <a:rPr lang="fr-BE" dirty="0" smtClean="0"/>
              <a:t>, </a:t>
            </a:r>
            <a:r>
              <a:rPr lang="fr-BE" dirty="0" err="1" smtClean="0"/>
              <a:t>namely</a:t>
            </a:r>
            <a:r>
              <a:rPr lang="fr-BE" dirty="0" smtClean="0"/>
              <a:t> VAT </a:t>
            </a:r>
            <a:r>
              <a:rPr lang="fr-BE" dirty="0" err="1" smtClean="0"/>
              <a:t>financing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VAT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less</a:t>
            </a:r>
            <a:r>
              <a:rPr lang="fr-BE" dirty="0" smtClean="0"/>
              <a:t> </a:t>
            </a:r>
            <a:r>
              <a:rPr lang="fr-BE" dirty="0" err="1" smtClean="0"/>
              <a:t>distortionary</a:t>
            </a:r>
            <a:r>
              <a:rPr lang="fr-BE" dirty="0" smtClean="0"/>
              <a:t> </a:t>
            </a:r>
            <a:r>
              <a:rPr lang="fr-BE" dirty="0" err="1" smtClean="0"/>
              <a:t>than</a:t>
            </a:r>
            <a:r>
              <a:rPr lang="fr-BE" dirty="0" smtClean="0"/>
              <a:t> labour </a:t>
            </a:r>
            <a:r>
              <a:rPr lang="fr-BE" dirty="0" err="1" smtClean="0"/>
              <a:t>tax</a:t>
            </a:r>
            <a:r>
              <a:rPr lang="fr-BE" dirty="0" smtClean="0"/>
              <a:t> </a:t>
            </a:r>
            <a:r>
              <a:rPr lang="fr-BE" dirty="0" err="1" smtClean="0"/>
              <a:t>financing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VAT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partly</a:t>
            </a:r>
            <a:r>
              <a:rPr lang="fr-BE" dirty="0" smtClean="0"/>
              <a:t> </a:t>
            </a:r>
            <a:r>
              <a:rPr lang="fr-BE" dirty="0" err="1" smtClean="0"/>
              <a:t>financed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Consumption</a:t>
            </a:r>
            <a:r>
              <a:rPr lang="fr-BE" dirty="0" smtClean="0"/>
              <a:t> of </a:t>
            </a:r>
            <a:r>
              <a:rPr lang="fr-BE" dirty="0" err="1" smtClean="0"/>
              <a:t>distributed</a:t>
            </a:r>
            <a:r>
              <a:rPr lang="fr-BE" dirty="0" smtClean="0"/>
              <a:t> profits and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transfers</a:t>
            </a:r>
            <a:r>
              <a:rPr lang="fr-BE" dirty="0" smtClean="0"/>
              <a:t>.</a:t>
            </a:r>
          </a:p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How </a:t>
            </a:r>
            <a:r>
              <a:rPr lang="fr-BE" dirty="0" err="1" smtClean="0"/>
              <a:t>does</a:t>
            </a:r>
            <a:r>
              <a:rPr lang="fr-BE" dirty="0" smtClean="0"/>
              <a:t> the GDP </a:t>
            </a:r>
            <a:r>
              <a:rPr lang="fr-BE" dirty="0" err="1" smtClean="0"/>
              <a:t>effect</a:t>
            </a:r>
            <a:r>
              <a:rPr lang="fr-BE" dirty="0" smtClean="0"/>
              <a:t> change if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financed</a:t>
            </a:r>
            <a:r>
              <a:rPr lang="fr-BE" dirty="0" smtClean="0"/>
              <a:t> by more </a:t>
            </a:r>
            <a:r>
              <a:rPr lang="fr-BE" dirty="0" err="1" smtClean="0"/>
              <a:t>distortionary</a:t>
            </a:r>
            <a:r>
              <a:rPr lang="fr-BE" dirty="0" smtClean="0"/>
              <a:t> </a:t>
            </a:r>
            <a:r>
              <a:rPr lang="fr-BE" dirty="0" err="1" smtClean="0"/>
              <a:t>measures</a:t>
            </a:r>
            <a:r>
              <a:rPr lang="fr-BE" dirty="0" smtClean="0"/>
              <a:t> </a:t>
            </a:r>
            <a:r>
              <a:rPr lang="fr-BE" dirty="0" err="1" smtClean="0"/>
              <a:t>such</a:t>
            </a:r>
            <a:r>
              <a:rPr lang="fr-BE" dirty="0" smtClean="0"/>
              <a:t> as a </a:t>
            </a:r>
            <a:r>
              <a:rPr lang="fr-BE" dirty="0" err="1" smtClean="0"/>
              <a:t>reduction</a:t>
            </a:r>
            <a:r>
              <a:rPr lang="fr-BE" dirty="0" smtClean="0"/>
              <a:t> of public </a:t>
            </a:r>
            <a:r>
              <a:rPr lang="fr-BE" dirty="0" err="1" smtClean="0"/>
              <a:t>investment</a:t>
            </a:r>
            <a:r>
              <a:rPr lang="fr-BE" dirty="0" smtClean="0"/>
              <a:t>?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046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29" y="382555"/>
            <a:ext cx="9283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2060"/>
              </a:buClr>
            </a:pPr>
            <a:endParaRPr lang="en-GB" altLang="en-US" dirty="0" smtClean="0">
              <a:solidFill>
                <a:srgbClr val="0F5494"/>
              </a:solidFill>
            </a:endParaRPr>
          </a:p>
          <a:p>
            <a:pPr lvl="1">
              <a:buClr>
                <a:srgbClr val="002060"/>
              </a:buClr>
              <a:buFont typeface="Symbol" panose="05050102010706020507" pitchFamily="18" charset="2"/>
              <a:buChar char=""/>
            </a:pPr>
            <a:endParaRPr lang="en-GB" altLang="en-US" dirty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787" y="249006"/>
            <a:ext cx="1087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Sensitivity</a:t>
            </a:r>
            <a:r>
              <a:rPr lang="fr-BE" dirty="0" smtClean="0"/>
              <a:t> of </a:t>
            </a:r>
            <a:r>
              <a:rPr lang="fr-BE" dirty="0" err="1" smtClean="0"/>
              <a:t>results</a:t>
            </a:r>
            <a:r>
              <a:rPr lang="fr-BE" dirty="0" smtClean="0"/>
              <a:t> to </a:t>
            </a:r>
            <a:r>
              <a:rPr lang="fr-BE" dirty="0" err="1" smtClean="0"/>
              <a:t>government</a:t>
            </a:r>
            <a:r>
              <a:rPr lang="fr-BE" dirty="0" smtClean="0"/>
              <a:t> </a:t>
            </a:r>
            <a:r>
              <a:rPr lang="fr-BE" dirty="0" err="1" smtClean="0"/>
              <a:t>financing</a:t>
            </a:r>
            <a:r>
              <a:rPr lang="fr-BE" dirty="0" smtClean="0"/>
              <a:t> of R&amp;D 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4" y="1402111"/>
            <a:ext cx="3971770" cy="447617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21" y="1443856"/>
            <a:ext cx="5505061" cy="4476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80148" y="839269"/>
            <a:ext cx="1045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Increasing</a:t>
            </a:r>
            <a:r>
              <a:rPr lang="fr-BE" dirty="0" smtClean="0"/>
              <a:t> VAT					</a:t>
            </a:r>
            <a:r>
              <a:rPr lang="fr-BE" dirty="0" err="1" smtClean="0"/>
              <a:t>Reducing</a:t>
            </a:r>
            <a:r>
              <a:rPr lang="fr-BE" dirty="0" smtClean="0"/>
              <a:t> public </a:t>
            </a:r>
            <a:r>
              <a:rPr lang="fr-BE" dirty="0" err="1" smtClean="0"/>
              <a:t>investment</a:t>
            </a:r>
            <a:r>
              <a:rPr lang="fr-BE" dirty="0" smtClean="0"/>
              <a:t>					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70171" y="6204857"/>
            <a:ext cx="557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Large </a:t>
            </a:r>
            <a:r>
              <a:rPr lang="fr-BE" dirty="0" err="1" smtClean="0"/>
              <a:t>expenditure</a:t>
            </a:r>
            <a:r>
              <a:rPr lang="fr-BE" dirty="0" smtClean="0"/>
              <a:t> multiplier (short </a:t>
            </a:r>
            <a:r>
              <a:rPr lang="fr-BE" dirty="0" err="1" smtClean="0"/>
              <a:t>run</a:t>
            </a:r>
            <a:r>
              <a:rPr lang="fr-BE" dirty="0" smtClean="0"/>
              <a:t>)</a:t>
            </a:r>
          </a:p>
          <a:p>
            <a:r>
              <a:rPr lang="fr-BE" dirty="0" smtClean="0"/>
              <a:t>Long </a:t>
            </a:r>
            <a:r>
              <a:rPr lang="fr-BE" dirty="0" err="1" smtClean="0"/>
              <a:t>run</a:t>
            </a:r>
            <a:r>
              <a:rPr lang="fr-BE" dirty="0" smtClean="0"/>
              <a:t> output </a:t>
            </a:r>
            <a:r>
              <a:rPr lang="fr-BE" dirty="0" err="1" smtClean="0"/>
              <a:t>elasticity</a:t>
            </a:r>
            <a:r>
              <a:rPr lang="fr-BE" dirty="0" smtClean="0"/>
              <a:t> of </a:t>
            </a:r>
            <a:r>
              <a:rPr lang="fr-BE" dirty="0" err="1" smtClean="0"/>
              <a:t>physisical</a:t>
            </a:r>
            <a:r>
              <a:rPr lang="fr-BE" dirty="0" smtClean="0"/>
              <a:t> capital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6449" y="569167"/>
                <a:ext cx="11084767" cy="46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 smtClean="0"/>
                  <a:t>A possible large externality of R&amp;D investment is often underestimated in purely national assessments of public R&amp;D: International </a:t>
                </a:r>
                <a:r>
                  <a:rPr lang="en-GB" u="sng" dirty="0"/>
                  <a:t>technology </a:t>
                </a:r>
                <a:r>
                  <a:rPr lang="en-GB" u="sng" dirty="0" err="1"/>
                  <a:t>spillovers</a:t>
                </a:r>
                <a:r>
                  <a:rPr lang="en-GB" u="sng" dirty="0"/>
                  <a:t> in QUEST</a:t>
                </a:r>
                <a:endParaRPr lang="en-GB" dirty="0"/>
              </a:p>
              <a:p>
                <a:endParaRPr lang="en-GB" dirty="0" smtClean="0"/>
              </a:p>
              <a:p>
                <a:r>
                  <a:rPr lang="fr-BE" dirty="0" smtClean="0"/>
                  <a:t>This </a:t>
                </a:r>
                <a:r>
                  <a:rPr lang="fr-BE" dirty="0" err="1" smtClean="0"/>
                  <a:t>is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especially</a:t>
                </a:r>
                <a:r>
                  <a:rPr lang="fr-BE" dirty="0" smtClean="0"/>
                  <a:t> important if one </a:t>
                </a:r>
                <a:r>
                  <a:rPr lang="fr-BE" dirty="0" err="1" smtClean="0"/>
                  <a:t>assesses</a:t>
                </a:r>
                <a:r>
                  <a:rPr lang="fr-BE" dirty="0" smtClean="0"/>
                  <a:t> EU </a:t>
                </a:r>
                <a:r>
                  <a:rPr lang="fr-BE" dirty="0" err="1" smtClean="0"/>
                  <a:t>wide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funding</a:t>
                </a:r>
                <a:r>
                  <a:rPr lang="fr-BE" dirty="0" smtClean="0"/>
                  <a:t> programs</a:t>
                </a:r>
              </a:p>
              <a:p>
                <a:endParaRPr lang="fr-BE" dirty="0"/>
              </a:p>
              <a:p>
                <a:r>
                  <a:rPr lang="fr-BE" dirty="0" smtClean="0"/>
                  <a:t>In QUEST:</a:t>
                </a:r>
              </a:p>
              <a:p>
                <a:r>
                  <a:rPr lang="fr-BE" dirty="0" err="1" smtClean="0"/>
                  <a:t>Additional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knowledge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is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produced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with</a:t>
                </a:r>
                <a:r>
                  <a:rPr lang="fr-BE" dirty="0" smtClean="0"/>
                  <a:t> a </a:t>
                </a:r>
                <a:r>
                  <a:rPr lang="fr-BE" dirty="0" err="1" smtClean="0"/>
                  <a:t>knowledge</a:t>
                </a:r>
                <a:r>
                  <a:rPr lang="fr-BE" dirty="0" smtClean="0"/>
                  <a:t> production </a:t>
                </a:r>
                <a:r>
                  <a:rPr lang="fr-BE" dirty="0" err="1" smtClean="0"/>
                  <a:t>function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which</a:t>
                </a:r>
                <a:r>
                  <a:rPr lang="fr-BE" dirty="0" smtClean="0"/>
                  <a:t> uses R&amp;D labour as </a:t>
                </a:r>
                <a:r>
                  <a:rPr lang="fr-BE" dirty="0" err="1" smtClean="0"/>
                  <a:t>well</a:t>
                </a:r>
                <a:r>
                  <a:rPr lang="fr-BE" dirty="0" smtClean="0"/>
                  <a:t> as the </a:t>
                </a:r>
                <a:r>
                  <a:rPr lang="fr-BE" dirty="0" err="1" smtClean="0"/>
                  <a:t>domestic</a:t>
                </a:r>
                <a:r>
                  <a:rPr lang="fr-BE" dirty="0" smtClean="0"/>
                  <a:t> (A) and </a:t>
                </a:r>
                <a:r>
                  <a:rPr lang="fr-BE" dirty="0" err="1" smtClean="0"/>
                  <a:t>foreign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knowledge</a:t>
                </a:r>
                <a:r>
                  <a:rPr lang="fr-BE" dirty="0" smtClean="0"/>
                  <a:t> (A*) as input. </a:t>
                </a:r>
                <a:endParaRPr lang="fr-BE" dirty="0"/>
              </a:p>
              <a:p>
                <a:endParaRPr lang="fr-BE" dirty="0" smtClean="0"/>
              </a:p>
              <a:p>
                <a:endParaRPr lang="en-GB" dirty="0"/>
              </a:p>
              <a:p>
                <a:r>
                  <a:rPr lang="en-GB" dirty="0" smtClean="0"/>
                  <a:t>Domestic </a:t>
                </a:r>
                <a:r>
                  <a:rPr lang="en-GB" dirty="0"/>
                  <a:t>knowledge </a:t>
                </a:r>
                <a:r>
                  <a:rPr lang="en-GB" dirty="0" smtClean="0"/>
                  <a:t>stock: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i="1">
                          <a:latin typeface="Cambria Math" panose="02040503050406030204" pitchFamily="18" charset="0"/>
                        </a:rPr>
                        <m:t>𝜈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Foreign knowledge </a:t>
                </a:r>
                <a:r>
                  <a:rPr lang="en-GB" dirty="0" smtClean="0"/>
                  <a:t>stock: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 </a:t>
                </a:r>
              </a:p>
              <a:p>
                <a:r>
                  <a:rPr lang="en-GB" dirty="0"/>
                  <a:t>And A* is a trade weighted knowledge </a:t>
                </a:r>
                <a:r>
                  <a:rPr lang="en-GB" dirty="0" smtClean="0"/>
                  <a:t>stock of all trading partners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9" y="569167"/>
                <a:ext cx="11084767" cy="4614084"/>
              </a:xfrm>
              <a:prstGeom prst="rect">
                <a:avLst/>
              </a:prstGeom>
              <a:blipFill>
                <a:blip r:embed="rId2"/>
                <a:stretch>
                  <a:fillRect l="-440" t="-661" r="-605" b="-1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5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89273" y="606829"/>
            <a:ext cx="4089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</a:t>
            </a:r>
            <a:r>
              <a:rPr lang="fr-BE" baseline="30000" dirty="0" smtClean="0"/>
              <a:t>nd</a:t>
            </a:r>
            <a:r>
              <a:rPr lang="fr-BE" dirty="0" smtClean="0"/>
              <a:t> </a:t>
            </a:r>
            <a:r>
              <a:rPr lang="fr-BE" dirty="0" err="1" smtClean="0"/>
              <a:t>column</a:t>
            </a:r>
            <a:endParaRPr lang="fr-BE" dirty="0" smtClean="0"/>
          </a:p>
          <a:p>
            <a:r>
              <a:rPr lang="fr-BE" dirty="0" smtClean="0"/>
              <a:t>How </a:t>
            </a:r>
            <a:r>
              <a:rPr lang="fr-BE" dirty="0" err="1" smtClean="0"/>
              <a:t>much</a:t>
            </a:r>
            <a:r>
              <a:rPr lang="fr-BE" dirty="0" smtClean="0"/>
              <a:t> </a:t>
            </a:r>
            <a:r>
              <a:rPr lang="fr-BE" dirty="0" err="1" smtClean="0"/>
              <a:t>does</a:t>
            </a:r>
            <a:r>
              <a:rPr lang="fr-BE" dirty="0" smtClean="0"/>
              <a:t> EU GDP </a:t>
            </a:r>
            <a:r>
              <a:rPr lang="fr-BE" dirty="0" err="1" smtClean="0"/>
              <a:t>increase</a:t>
            </a:r>
            <a:r>
              <a:rPr lang="fr-BE" dirty="0" smtClean="0"/>
              <a:t> (%</a:t>
            </a:r>
            <a:r>
              <a:rPr lang="fr-BE" dirty="0" err="1" smtClean="0"/>
              <a:t>deviation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baseline</a:t>
            </a:r>
            <a:r>
              <a:rPr lang="fr-BE" dirty="0" smtClean="0"/>
              <a:t>) if one </a:t>
            </a:r>
            <a:r>
              <a:rPr lang="fr-BE" dirty="0" err="1" smtClean="0"/>
              <a:t>Nio</a:t>
            </a:r>
            <a:r>
              <a:rPr lang="fr-BE" dirty="0" smtClean="0"/>
              <a:t> Euro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given</a:t>
            </a:r>
            <a:r>
              <a:rPr lang="fr-BE" dirty="0" smtClean="0"/>
              <a:t> to country j?</a:t>
            </a:r>
          </a:p>
          <a:p>
            <a:endParaRPr lang="fr-BE" dirty="0"/>
          </a:p>
          <a:p>
            <a:r>
              <a:rPr lang="fr-BE" dirty="0" smtClean="0"/>
              <a:t>3rd </a:t>
            </a:r>
            <a:r>
              <a:rPr lang="fr-BE" dirty="0" err="1" smtClean="0"/>
              <a:t>column</a:t>
            </a:r>
            <a:endParaRPr lang="fr-BE" dirty="0" smtClean="0"/>
          </a:p>
          <a:p>
            <a:r>
              <a:rPr lang="fr-BE" dirty="0" smtClean="0"/>
              <a:t>Marginal </a:t>
            </a:r>
            <a:r>
              <a:rPr lang="fr-BE" dirty="0" err="1" smtClean="0"/>
              <a:t>productivity</a:t>
            </a:r>
            <a:r>
              <a:rPr lang="fr-BE" dirty="0" smtClean="0"/>
              <a:t> of labour in the </a:t>
            </a:r>
            <a:r>
              <a:rPr lang="fr-BE" dirty="0" err="1" smtClean="0"/>
              <a:t>research</a:t>
            </a:r>
            <a:r>
              <a:rPr lang="fr-BE" dirty="0" smtClean="0"/>
              <a:t> </a:t>
            </a:r>
            <a:r>
              <a:rPr lang="fr-BE" dirty="0" err="1" smtClean="0"/>
              <a:t>sector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93" y="606829"/>
            <a:ext cx="6267450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16" y="2578677"/>
            <a:ext cx="5905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0612" y="207818"/>
                <a:ext cx="9809018" cy="5353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International technology </a:t>
                </a:r>
                <a:r>
                  <a:rPr lang="en-GB" u="sng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spillovers</a:t>
                </a:r>
                <a:r>
                  <a:rPr lang="en-GB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u="sng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are possibly too strong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Domestic knowledge stock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𝜈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sup>
                      </m:sSubSup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sup>
                          </m:sSub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𝐴𝑡</m:t>
                          </m:r>
                        </m:sub>
                        <m: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Foreign knowledge stock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sup>
                      </m:sSubSup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sup>
                          </m:sSub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 err="1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Spillovers</a:t>
                </a:r>
                <a:r>
                  <a:rPr lang="en-GB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possibly more unidirectional: from frontier firms to laggards. 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Modified Foreign component</a:t>
                </a:r>
                <a:r>
                  <a:rPr lang="en-GB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(in domestic knowledge stock)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p>
                      </m:sSubSup>
                      <m:r>
                        <a:rPr lang="fr-B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sup>
                          </m:sSub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B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fr-B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Domestic economy only benefits from foreign value added.</a:t>
                </a:r>
                <a:endPara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612" y="207818"/>
                <a:ext cx="9809018" cy="5353325"/>
              </a:xfrm>
              <a:prstGeom prst="rect">
                <a:avLst/>
              </a:prstGeom>
              <a:blipFill>
                <a:blip r:embed="rId2"/>
                <a:stretch>
                  <a:fillRect l="-497" t="-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5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167386"/>
              </p:ext>
            </p:extLst>
          </p:nvPr>
        </p:nvGraphicFramePr>
        <p:xfrm>
          <a:off x="3241964" y="1097280"/>
          <a:ext cx="5140036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9832" y="4995949"/>
            <a:ext cx="11030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Standard spillover setting =&gt; GDP </a:t>
            </a:r>
            <a:r>
              <a:rPr lang="fr-BE" dirty="0" err="1" smtClean="0"/>
              <a:t>effects</a:t>
            </a:r>
            <a:r>
              <a:rPr lang="fr-BE" dirty="0" smtClean="0"/>
              <a:t> of a </a:t>
            </a:r>
            <a:r>
              <a:rPr lang="fr-BE" dirty="0" err="1" smtClean="0"/>
              <a:t>temporary</a:t>
            </a:r>
            <a:r>
              <a:rPr lang="fr-BE" dirty="0" smtClean="0"/>
              <a:t> R&amp;D </a:t>
            </a:r>
            <a:r>
              <a:rPr lang="fr-BE" dirty="0" err="1" smtClean="0"/>
              <a:t>shock</a:t>
            </a:r>
            <a:r>
              <a:rPr lang="fr-BE" dirty="0" smtClean="0"/>
              <a:t> </a:t>
            </a:r>
            <a:r>
              <a:rPr lang="fr-BE" dirty="0" err="1" smtClean="0"/>
              <a:t>very</a:t>
            </a:r>
            <a:r>
              <a:rPr lang="fr-BE" dirty="0" smtClean="0"/>
              <a:t> persistent.</a:t>
            </a:r>
          </a:p>
          <a:p>
            <a:endParaRPr lang="fr-BE" dirty="0" smtClean="0"/>
          </a:p>
          <a:p>
            <a:r>
              <a:rPr lang="fr-BE" dirty="0" smtClean="0"/>
              <a:t>Limited spillover setting =&gt;  GDP </a:t>
            </a:r>
            <a:r>
              <a:rPr lang="fr-BE" dirty="0" err="1" smtClean="0"/>
              <a:t>effect</a:t>
            </a:r>
            <a:r>
              <a:rPr lang="fr-BE" dirty="0" smtClean="0"/>
              <a:t> die out </a:t>
            </a:r>
            <a:r>
              <a:rPr lang="fr-BE" dirty="0" err="1" smtClean="0"/>
              <a:t>after</a:t>
            </a:r>
            <a:r>
              <a:rPr lang="fr-BE" dirty="0" smtClean="0"/>
              <a:t> </a:t>
            </a:r>
            <a:r>
              <a:rPr lang="fr-BE" dirty="0" err="1" smtClean="0"/>
              <a:t>some</a:t>
            </a:r>
            <a:r>
              <a:rPr lang="fr-BE" dirty="0" smtClean="0"/>
              <a:t> time. </a:t>
            </a:r>
          </a:p>
          <a:p>
            <a:r>
              <a:rPr lang="fr-BE" dirty="0" smtClean="0"/>
              <a:t>Initial </a:t>
            </a:r>
            <a:r>
              <a:rPr lang="fr-BE" dirty="0" err="1" smtClean="0"/>
              <a:t>effect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very</a:t>
            </a:r>
            <a:r>
              <a:rPr lang="fr-BE" dirty="0" smtClean="0"/>
              <a:t>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</a:t>
            </a:r>
            <a:r>
              <a:rPr lang="fr-BE" dirty="0" err="1" smtClean="0"/>
              <a:t>level</a:t>
            </a:r>
            <a:r>
              <a:rPr lang="fr-BE" dirty="0" smtClean="0"/>
              <a:t> </a:t>
            </a:r>
            <a:r>
              <a:rPr lang="fr-BE" dirty="0" err="1" smtClean="0"/>
              <a:t>differentials</a:t>
            </a:r>
            <a:r>
              <a:rPr lang="fr-BE" dirty="0" smtClean="0"/>
              <a:t> </a:t>
            </a:r>
            <a:r>
              <a:rPr lang="fr-BE" dirty="0" err="1" smtClean="0"/>
              <a:t>in</a:t>
            </a:r>
            <a:r>
              <a:rPr lang="fr-BE" dirty="0" smtClean="0"/>
              <a:t> 2050 have no </a:t>
            </a:r>
            <a:r>
              <a:rPr lang="fr-BE" dirty="0" err="1" smtClean="0"/>
              <a:t>significant</a:t>
            </a:r>
            <a:r>
              <a:rPr lang="fr-BE" dirty="0" smtClean="0"/>
              <a:t> impact on </a:t>
            </a:r>
            <a:r>
              <a:rPr lang="fr-BE" dirty="0" err="1" smtClean="0"/>
              <a:t>current</a:t>
            </a:r>
            <a:r>
              <a:rPr lang="fr-BE" dirty="0" smtClean="0"/>
              <a:t> </a:t>
            </a:r>
            <a:r>
              <a:rPr lang="fr-BE" dirty="0" err="1" smtClean="0"/>
              <a:t>investment</a:t>
            </a:r>
            <a:r>
              <a:rPr lang="fr-BE" dirty="0" smtClean="0"/>
              <a:t> and </a:t>
            </a:r>
            <a:r>
              <a:rPr lang="fr-BE" dirty="0" err="1" smtClean="0"/>
              <a:t>consumption</a:t>
            </a:r>
            <a:r>
              <a:rPr lang="fr-BE" dirty="0" smtClean="0"/>
              <a:t> </a:t>
            </a:r>
            <a:r>
              <a:rPr lang="fr-BE" dirty="0" err="1" smtClean="0"/>
              <a:t>decisions</a:t>
            </a:r>
            <a:r>
              <a:rPr lang="fr-BE" dirty="0" smtClean="0"/>
              <a:t>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5389" y="374073"/>
            <a:ext cx="112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Dynamic</a:t>
            </a:r>
            <a:r>
              <a:rPr lang="fr-BE" dirty="0" smtClean="0"/>
              <a:t> R&amp;D </a:t>
            </a:r>
            <a:r>
              <a:rPr lang="fr-BE" dirty="0" err="1" smtClean="0"/>
              <a:t>effects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standard and </a:t>
            </a:r>
            <a:r>
              <a:rPr lang="fr-BE" dirty="0" err="1" smtClean="0"/>
              <a:t>limited</a:t>
            </a:r>
            <a:r>
              <a:rPr lang="fr-BE" dirty="0" smtClean="0"/>
              <a:t> </a:t>
            </a:r>
            <a:r>
              <a:rPr lang="fr-BE" dirty="0" err="1" smtClean="0"/>
              <a:t>spillovers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69817"/>
            <a:ext cx="1080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Gross </a:t>
            </a:r>
            <a:r>
              <a:rPr lang="en-GB" dirty="0"/>
              <a:t>domestic expenditure on R &amp; D, 2006-2016(%, relative to </a:t>
            </a:r>
            <a:r>
              <a:rPr lang="en-GB" dirty="0" smtClean="0"/>
              <a:t>GDP)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35" y="641837"/>
            <a:ext cx="7149090" cy="57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97091" y="3882044"/>
            <a:ext cx="3773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R&amp;D </a:t>
            </a:r>
            <a:r>
              <a:rPr lang="fr-BE" sz="1400" dirty="0" err="1" smtClean="0"/>
              <a:t>share</a:t>
            </a:r>
            <a:r>
              <a:rPr lang="fr-BE" sz="1400" dirty="0" smtClean="0"/>
              <a:t> has </a:t>
            </a:r>
            <a:r>
              <a:rPr lang="fr-BE" sz="1400" dirty="0" err="1" smtClean="0"/>
              <a:t>gradually</a:t>
            </a:r>
            <a:r>
              <a:rPr lang="fr-BE" sz="1400" dirty="0" smtClean="0"/>
              <a:t> </a:t>
            </a:r>
            <a:r>
              <a:rPr lang="fr-BE" sz="1400" dirty="0" err="1" smtClean="0"/>
              <a:t>increased</a:t>
            </a:r>
            <a:r>
              <a:rPr lang="fr-BE" sz="1400" dirty="0" smtClean="0"/>
              <a:t> in EU, but </a:t>
            </a:r>
            <a:r>
              <a:rPr lang="fr-BE" sz="1400" dirty="0" err="1" smtClean="0"/>
              <a:t>stopped</a:t>
            </a:r>
            <a:r>
              <a:rPr lang="fr-BE" sz="1400" dirty="0" smtClean="0"/>
              <a:t> </a:t>
            </a:r>
            <a:r>
              <a:rPr lang="fr-BE" sz="1400" dirty="0" err="1" smtClean="0"/>
              <a:t>growing</a:t>
            </a:r>
            <a:r>
              <a:rPr lang="fr-BE" sz="1400" dirty="0" smtClean="0"/>
              <a:t> in </a:t>
            </a:r>
            <a:r>
              <a:rPr lang="fr-BE" sz="1400" dirty="0" err="1" smtClean="0"/>
              <a:t>recent</a:t>
            </a:r>
            <a:r>
              <a:rPr lang="fr-BE" sz="1400" dirty="0" smtClean="0"/>
              <a:t> </a:t>
            </a:r>
            <a:r>
              <a:rPr lang="fr-BE" sz="1400" dirty="0" err="1" smtClean="0"/>
              <a:t>years</a:t>
            </a:r>
            <a:r>
              <a:rPr lang="fr-BE" sz="1400" dirty="0" smtClean="0"/>
              <a:t>.</a:t>
            </a:r>
          </a:p>
          <a:p>
            <a:endParaRPr lang="fr-BE" sz="1400" dirty="0"/>
          </a:p>
          <a:p>
            <a:r>
              <a:rPr lang="fr-BE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039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01" y="312398"/>
            <a:ext cx="1000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Differences</a:t>
            </a:r>
            <a:r>
              <a:rPr lang="fr-BE" dirty="0" smtClean="0"/>
              <a:t> </a:t>
            </a:r>
            <a:r>
              <a:rPr lang="fr-BE" dirty="0" err="1" smtClean="0"/>
              <a:t>across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endParaRPr lang="fr-B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25150" y="5380672"/>
            <a:ext cx="112060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 smtClean="0"/>
              <a:t>Reasons for differences between models:</a:t>
            </a:r>
          </a:p>
          <a:p>
            <a:r>
              <a:rPr lang="en-GB" sz="1400" dirty="0" smtClean="0"/>
              <a:t>NEMESIS vs. QUEST: NEMESIS: public investment has insignificant positive effects +</a:t>
            </a:r>
            <a:r>
              <a:rPr lang="en-GB" sz="1400" dirty="0"/>
              <a:t> assumes higher net </a:t>
            </a:r>
            <a:r>
              <a:rPr lang="en-GB" sz="1400" dirty="0" err="1"/>
              <a:t>additionality</a:t>
            </a:r>
            <a:r>
              <a:rPr lang="en-GB" sz="1400" dirty="0"/>
              <a:t> of EU funded projects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                                     QUEST:      significant  public investment multipliers </a:t>
            </a:r>
            <a:r>
              <a:rPr lang="en-GB" sz="1400" dirty="0"/>
              <a:t>(see </a:t>
            </a:r>
            <a:r>
              <a:rPr lang="en-GB" sz="1400" dirty="0" err="1"/>
              <a:t>Bom</a:t>
            </a:r>
            <a:r>
              <a:rPr lang="en-GB" sz="1400" dirty="0"/>
              <a:t> and </a:t>
            </a:r>
            <a:r>
              <a:rPr lang="en-GB" sz="1400" dirty="0" err="1"/>
              <a:t>Lighart</a:t>
            </a:r>
            <a:r>
              <a:rPr lang="en-GB" sz="1400" dirty="0"/>
              <a:t>, 2014</a:t>
            </a:r>
            <a:r>
              <a:rPr lang="en-GB" sz="1400" dirty="0" smtClean="0"/>
              <a:t>).</a:t>
            </a:r>
          </a:p>
          <a:p>
            <a:endParaRPr lang="en-GB" sz="1400" dirty="0"/>
          </a:p>
          <a:p>
            <a:r>
              <a:rPr lang="en-GB" sz="1400" dirty="0" smtClean="0"/>
              <a:t>RHOMOLO vs. QUEST: RHOMOLO does not have international spillover effects.  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70" y="681730"/>
            <a:ext cx="9734616" cy="4698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1039091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/>
              <a:t>Some</a:t>
            </a:r>
            <a:r>
              <a:rPr lang="fr-BE" sz="1600" dirty="0" smtClean="0"/>
              <a:t> </a:t>
            </a:r>
            <a:r>
              <a:rPr lang="fr-BE" sz="1600" dirty="0" err="1" smtClean="0"/>
              <a:t>differences</a:t>
            </a:r>
            <a:r>
              <a:rPr lang="fr-BE" sz="1600" dirty="0" smtClean="0"/>
              <a:t> on </a:t>
            </a:r>
            <a:r>
              <a:rPr lang="fr-BE" sz="1600" u="sng" dirty="0" smtClean="0"/>
              <a:t>short </a:t>
            </a:r>
            <a:r>
              <a:rPr lang="fr-BE" sz="1600" u="sng" dirty="0" err="1" smtClean="0"/>
              <a:t>term</a:t>
            </a:r>
            <a:r>
              <a:rPr lang="fr-BE" sz="1600" u="sng" dirty="0" smtClean="0"/>
              <a:t> </a:t>
            </a:r>
            <a:r>
              <a:rPr lang="fr-BE" sz="1600" u="sng" dirty="0" err="1" smtClean="0"/>
              <a:t>effects</a:t>
            </a:r>
            <a:r>
              <a:rPr lang="fr-BE" sz="1600" u="sng" dirty="0" smtClean="0"/>
              <a:t>.</a:t>
            </a:r>
          </a:p>
          <a:p>
            <a:endParaRPr lang="fr-BE" sz="1600" dirty="0" smtClean="0"/>
          </a:p>
          <a:p>
            <a:r>
              <a:rPr lang="fr-BE" sz="1600" dirty="0" smtClean="0"/>
              <a:t>No </a:t>
            </a:r>
            <a:r>
              <a:rPr lang="fr-BE" sz="1600" dirty="0" err="1" smtClean="0"/>
              <a:t>big</a:t>
            </a:r>
            <a:r>
              <a:rPr lang="fr-BE" sz="1600" dirty="0" smtClean="0"/>
              <a:t> </a:t>
            </a:r>
            <a:r>
              <a:rPr lang="fr-BE" sz="1600" dirty="0" err="1" smtClean="0"/>
              <a:t>differences</a:t>
            </a:r>
            <a:r>
              <a:rPr lang="fr-BE" sz="1600" dirty="0" smtClean="0"/>
              <a:t> on </a:t>
            </a:r>
            <a:r>
              <a:rPr lang="fr-BE" sz="1600" u="sng" dirty="0" smtClean="0"/>
              <a:t>medium </a:t>
            </a:r>
            <a:r>
              <a:rPr lang="fr-BE" sz="1600" u="sng" dirty="0" err="1" smtClean="0"/>
              <a:t>term</a:t>
            </a:r>
            <a:r>
              <a:rPr lang="fr-BE" sz="1600" u="sng" dirty="0" smtClean="0"/>
              <a:t> </a:t>
            </a:r>
            <a:r>
              <a:rPr lang="fr-BE" sz="1600" dirty="0" smtClean="0"/>
              <a:t>rates of return (</a:t>
            </a:r>
            <a:r>
              <a:rPr lang="fr-BE" sz="1600" dirty="0" err="1" smtClean="0"/>
              <a:t>until</a:t>
            </a:r>
            <a:r>
              <a:rPr lang="fr-BE" sz="1600" dirty="0" smtClean="0"/>
              <a:t> end of program).</a:t>
            </a:r>
          </a:p>
          <a:p>
            <a:endParaRPr lang="fr-BE" sz="1600" dirty="0" smtClean="0"/>
          </a:p>
          <a:p>
            <a:r>
              <a:rPr lang="fr-BE" sz="1600" dirty="0" err="1" smtClean="0"/>
              <a:t>Substantial</a:t>
            </a:r>
            <a:r>
              <a:rPr lang="fr-BE" sz="1600" dirty="0" smtClean="0"/>
              <a:t> </a:t>
            </a:r>
            <a:r>
              <a:rPr lang="fr-BE" sz="1600" dirty="0" err="1" smtClean="0"/>
              <a:t>differences</a:t>
            </a:r>
            <a:r>
              <a:rPr lang="fr-BE" sz="1600" dirty="0" smtClean="0"/>
              <a:t> about international </a:t>
            </a:r>
            <a:r>
              <a:rPr lang="fr-BE" sz="1600" dirty="0" err="1" smtClean="0"/>
              <a:t>externalities</a:t>
            </a:r>
            <a:r>
              <a:rPr lang="fr-BE" sz="1600" dirty="0" smtClean="0"/>
              <a:t> (</a:t>
            </a:r>
            <a:r>
              <a:rPr lang="fr-BE" sz="1600" u="sng" dirty="0" smtClean="0"/>
              <a:t>long </a:t>
            </a:r>
            <a:r>
              <a:rPr lang="fr-BE" sz="1600" u="sng" dirty="0" err="1" smtClean="0"/>
              <a:t>run</a:t>
            </a:r>
            <a:r>
              <a:rPr lang="fr-BE" sz="1600" u="sng" dirty="0" smtClean="0"/>
              <a:t> </a:t>
            </a:r>
            <a:r>
              <a:rPr lang="fr-BE" sz="1600" u="sng" dirty="0" err="1" smtClean="0"/>
              <a:t>effects</a:t>
            </a:r>
            <a:r>
              <a:rPr lang="fr-BE" sz="1600" dirty="0" smtClean="0"/>
              <a:t>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592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64" y="598516"/>
            <a:ext cx="113468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Explaining</a:t>
            </a:r>
            <a:r>
              <a:rPr lang="fr-BE" b="1" dirty="0" smtClean="0"/>
              <a:t> </a:t>
            </a:r>
            <a:r>
              <a:rPr lang="fr-BE" b="1" dirty="0" err="1" smtClean="0"/>
              <a:t>differences</a:t>
            </a:r>
            <a:r>
              <a:rPr lang="fr-BE" b="1" dirty="0" smtClean="0"/>
              <a:t> </a:t>
            </a:r>
            <a:r>
              <a:rPr lang="fr-BE" b="1" dirty="0" err="1" smtClean="0"/>
              <a:t>across</a:t>
            </a:r>
            <a:r>
              <a:rPr lang="fr-BE" b="1" dirty="0" smtClean="0"/>
              <a:t> </a:t>
            </a:r>
            <a:r>
              <a:rPr lang="fr-BE" b="1" dirty="0" err="1" smtClean="0"/>
              <a:t>models</a:t>
            </a:r>
            <a:r>
              <a:rPr lang="fr-BE" b="1" dirty="0" smtClean="0"/>
              <a:t>:</a:t>
            </a:r>
          </a:p>
          <a:p>
            <a:endParaRPr lang="fr-BE" dirty="0"/>
          </a:p>
          <a:p>
            <a:r>
              <a:rPr lang="fr-BE" u="sng" dirty="0" smtClean="0"/>
              <a:t>Short </a:t>
            </a:r>
            <a:r>
              <a:rPr lang="fr-BE" u="sng" dirty="0" err="1" smtClean="0"/>
              <a:t>run</a:t>
            </a:r>
            <a:r>
              <a:rPr lang="fr-BE" u="sng" dirty="0" smtClean="0"/>
              <a:t>: </a:t>
            </a:r>
            <a:r>
              <a:rPr lang="fr-BE" dirty="0" smtClean="0"/>
              <a:t>QUEST has </a:t>
            </a:r>
            <a:r>
              <a:rPr lang="fr-BE" dirty="0" err="1" smtClean="0"/>
              <a:t>negative</a:t>
            </a:r>
            <a:r>
              <a:rPr lang="fr-BE" dirty="0" smtClean="0"/>
              <a:t> short </a:t>
            </a:r>
            <a:r>
              <a:rPr lang="fr-BE" dirty="0" err="1" smtClean="0"/>
              <a:t>run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of labour </a:t>
            </a:r>
            <a:r>
              <a:rPr lang="fr-BE" dirty="0" err="1" smtClean="0"/>
              <a:t>reallocation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production and R&amp;D. Second, </a:t>
            </a:r>
            <a:r>
              <a:rPr lang="fr-BE" dirty="0" err="1" smtClean="0"/>
              <a:t>there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negative</a:t>
            </a:r>
            <a:r>
              <a:rPr lang="fr-BE" dirty="0" smtClean="0"/>
              <a:t> labour </a:t>
            </a:r>
            <a:r>
              <a:rPr lang="fr-BE" dirty="0" err="1" smtClean="0"/>
              <a:t>supply</a:t>
            </a:r>
            <a:r>
              <a:rPr lang="fr-BE" dirty="0" smtClean="0"/>
              <a:t> </a:t>
            </a:r>
            <a:r>
              <a:rPr lang="fr-BE" dirty="0" err="1" smtClean="0"/>
              <a:t>effect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VAT </a:t>
            </a:r>
            <a:r>
              <a:rPr lang="fr-BE" dirty="0" err="1" smtClean="0"/>
              <a:t>financing</a:t>
            </a:r>
            <a:r>
              <a:rPr lang="fr-BE" dirty="0" smtClean="0"/>
              <a:t> in QUEST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reducing</a:t>
            </a:r>
            <a:r>
              <a:rPr lang="fr-BE" dirty="0" smtClean="0"/>
              <a:t> labour </a:t>
            </a:r>
            <a:r>
              <a:rPr lang="fr-BE" dirty="0" err="1" smtClean="0"/>
              <a:t>supply</a:t>
            </a:r>
            <a:r>
              <a:rPr lang="fr-BE" dirty="0" smtClean="0"/>
              <a:t>. In the </a:t>
            </a:r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r>
              <a:rPr lang="fr-BE" dirty="0" smtClean="0"/>
              <a:t> </a:t>
            </a:r>
            <a:r>
              <a:rPr lang="fr-BE" dirty="0" err="1" smtClean="0"/>
              <a:t>reallocation</a:t>
            </a:r>
            <a:r>
              <a:rPr lang="fr-BE" dirty="0" smtClean="0"/>
              <a:t> of labour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sectors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modelled</a:t>
            </a:r>
            <a:r>
              <a:rPr lang="fr-BE" dirty="0" smtClean="0"/>
              <a:t> and </a:t>
            </a:r>
            <a:r>
              <a:rPr lang="fr-BE" dirty="0" err="1" smtClean="0"/>
              <a:t>there</a:t>
            </a:r>
            <a:r>
              <a:rPr lang="fr-BE" dirty="0" smtClean="0"/>
              <a:t> are no </a:t>
            </a:r>
            <a:r>
              <a:rPr lang="fr-BE" dirty="0" err="1" smtClean="0"/>
              <a:t>negative</a:t>
            </a:r>
            <a:r>
              <a:rPr lang="fr-BE" dirty="0" smtClean="0"/>
              <a:t> labour </a:t>
            </a:r>
            <a:r>
              <a:rPr lang="fr-BE" dirty="0" err="1" smtClean="0"/>
              <a:t>supply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public R&amp;D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financed</a:t>
            </a:r>
            <a:r>
              <a:rPr lang="fr-BE" dirty="0" smtClean="0"/>
              <a:t> via a </a:t>
            </a:r>
            <a:r>
              <a:rPr lang="fr-BE" dirty="0" err="1" smtClean="0"/>
              <a:t>reduction</a:t>
            </a:r>
            <a:r>
              <a:rPr lang="fr-BE" dirty="0" smtClean="0"/>
              <a:t> of public </a:t>
            </a:r>
            <a:r>
              <a:rPr lang="fr-BE" dirty="0" err="1" smtClean="0"/>
              <a:t>investment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r>
              <a:rPr lang="fr-BE" u="sng" dirty="0" smtClean="0"/>
              <a:t>Medium </a:t>
            </a:r>
            <a:r>
              <a:rPr lang="fr-BE" u="sng" dirty="0" err="1" smtClean="0"/>
              <a:t>run</a:t>
            </a:r>
            <a:r>
              <a:rPr lang="fr-BE" u="sng" dirty="0" smtClean="0"/>
              <a:t>: </a:t>
            </a:r>
            <a:r>
              <a:rPr lang="fr-BE" dirty="0" smtClean="0"/>
              <a:t>NEMESIS has the </a:t>
            </a:r>
            <a:r>
              <a:rPr lang="fr-BE" dirty="0" err="1" smtClean="0"/>
              <a:t>largest</a:t>
            </a:r>
            <a:r>
              <a:rPr lang="fr-BE" dirty="0" smtClean="0"/>
              <a:t> medium </a:t>
            </a:r>
            <a:r>
              <a:rPr lang="fr-BE" dirty="0" err="1" smtClean="0"/>
              <a:t>term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of an </a:t>
            </a:r>
            <a:r>
              <a:rPr lang="fr-BE" dirty="0" err="1" smtClean="0"/>
              <a:t>assumed</a:t>
            </a:r>
            <a:r>
              <a:rPr lang="fr-BE" dirty="0" smtClean="0"/>
              <a:t> net </a:t>
            </a:r>
            <a:r>
              <a:rPr lang="fr-BE" dirty="0" err="1" smtClean="0"/>
              <a:t>additionality</a:t>
            </a:r>
            <a:r>
              <a:rPr lang="fr-BE" dirty="0" smtClean="0"/>
              <a:t> of EU </a:t>
            </a:r>
            <a:r>
              <a:rPr lang="fr-BE" dirty="0" err="1" smtClean="0"/>
              <a:t>funding</a:t>
            </a:r>
            <a:r>
              <a:rPr lang="fr-BE" dirty="0" smtClean="0"/>
              <a:t> and </a:t>
            </a:r>
            <a:r>
              <a:rPr lang="fr-BE" dirty="0" err="1" smtClean="0"/>
              <a:t>because</a:t>
            </a:r>
            <a:r>
              <a:rPr lang="fr-BE" dirty="0" smtClean="0"/>
              <a:t> </a:t>
            </a:r>
            <a:r>
              <a:rPr lang="fr-BE" dirty="0" err="1" smtClean="0"/>
              <a:t>financing</a:t>
            </a:r>
            <a:r>
              <a:rPr lang="fr-BE" dirty="0" smtClean="0"/>
              <a:t>  via a </a:t>
            </a:r>
            <a:r>
              <a:rPr lang="fr-BE" dirty="0" err="1" smtClean="0"/>
              <a:t>reduction</a:t>
            </a:r>
            <a:r>
              <a:rPr lang="fr-BE" dirty="0" smtClean="0"/>
              <a:t> of public </a:t>
            </a:r>
            <a:r>
              <a:rPr lang="fr-BE" dirty="0" err="1" smtClean="0"/>
              <a:t>investment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non </a:t>
            </a:r>
            <a:r>
              <a:rPr lang="fr-BE" dirty="0" err="1" smtClean="0"/>
              <a:t>distortionary</a:t>
            </a:r>
            <a:r>
              <a:rPr lang="fr-BE" dirty="0" smtClean="0"/>
              <a:t>, </a:t>
            </a:r>
            <a:r>
              <a:rPr lang="fr-BE" dirty="0" err="1" smtClean="0"/>
              <a:t>because</a:t>
            </a:r>
            <a:r>
              <a:rPr lang="fr-BE" dirty="0" smtClean="0"/>
              <a:t> public infrastructure capital </a:t>
            </a:r>
            <a:r>
              <a:rPr lang="fr-BE" dirty="0" err="1" smtClean="0"/>
              <a:t>is</a:t>
            </a:r>
            <a:r>
              <a:rPr lang="fr-BE" dirty="0" smtClean="0"/>
              <a:t> not productive in NEMESIS.</a:t>
            </a:r>
          </a:p>
          <a:p>
            <a:r>
              <a:rPr lang="fr-BE" dirty="0" smtClean="0"/>
              <a:t>QUEST has the second </a:t>
            </a:r>
            <a:r>
              <a:rPr lang="fr-BE" dirty="0" err="1" smtClean="0"/>
              <a:t>largest</a:t>
            </a:r>
            <a:r>
              <a:rPr lang="fr-BE" dirty="0" smtClean="0"/>
              <a:t> medium </a:t>
            </a:r>
            <a:r>
              <a:rPr lang="fr-BE" dirty="0" err="1" smtClean="0"/>
              <a:t>term</a:t>
            </a:r>
            <a:r>
              <a:rPr lang="fr-BE" dirty="0" smtClean="0"/>
              <a:t> </a:t>
            </a:r>
            <a:r>
              <a:rPr lang="fr-BE" dirty="0" err="1" smtClean="0"/>
              <a:t>effect</a:t>
            </a:r>
            <a:r>
              <a:rPr lang="fr-BE" dirty="0" smtClean="0"/>
              <a:t>, </a:t>
            </a:r>
            <a:r>
              <a:rPr lang="fr-BE" dirty="0" err="1" smtClean="0"/>
              <a:t>because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does</a:t>
            </a:r>
            <a:r>
              <a:rPr lang="fr-BE" dirty="0" smtClean="0"/>
              <a:t> not assume net </a:t>
            </a:r>
            <a:r>
              <a:rPr lang="fr-BE" dirty="0" err="1" smtClean="0"/>
              <a:t>additionality</a:t>
            </a:r>
            <a:r>
              <a:rPr lang="fr-BE" dirty="0" smtClean="0"/>
              <a:t> and the VAT </a:t>
            </a:r>
            <a:r>
              <a:rPr lang="fr-BE" dirty="0" err="1" smtClean="0"/>
              <a:t>financing</a:t>
            </a:r>
            <a:r>
              <a:rPr lang="fr-BE" dirty="0" smtClean="0"/>
              <a:t> has a </a:t>
            </a:r>
            <a:r>
              <a:rPr lang="fr-BE" dirty="0" err="1" smtClean="0"/>
              <a:t>dampening</a:t>
            </a:r>
            <a:r>
              <a:rPr lang="fr-BE" dirty="0" smtClean="0"/>
              <a:t> </a:t>
            </a:r>
            <a:r>
              <a:rPr lang="fr-BE" dirty="0" err="1" smtClean="0"/>
              <a:t>effect</a:t>
            </a:r>
            <a:r>
              <a:rPr lang="fr-BE" dirty="0" smtClean="0"/>
              <a:t>.</a:t>
            </a:r>
          </a:p>
          <a:p>
            <a:r>
              <a:rPr lang="fr-BE" dirty="0" smtClean="0"/>
              <a:t>RHOMOLO has the </a:t>
            </a:r>
            <a:r>
              <a:rPr lang="fr-BE" dirty="0" err="1" smtClean="0"/>
              <a:t>smallest</a:t>
            </a:r>
            <a:r>
              <a:rPr lang="fr-BE" dirty="0" smtClean="0"/>
              <a:t> medium </a:t>
            </a:r>
            <a:r>
              <a:rPr lang="fr-BE" dirty="0" err="1" smtClean="0"/>
              <a:t>term</a:t>
            </a:r>
            <a:r>
              <a:rPr lang="fr-BE" dirty="0" smtClean="0"/>
              <a:t> </a:t>
            </a:r>
            <a:r>
              <a:rPr lang="fr-BE" dirty="0" err="1" smtClean="0"/>
              <a:t>effect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of the absence of net </a:t>
            </a:r>
            <a:r>
              <a:rPr lang="fr-BE" dirty="0" err="1" smtClean="0"/>
              <a:t>additionality</a:t>
            </a:r>
            <a:r>
              <a:rPr lang="fr-BE" dirty="0" smtClean="0"/>
              <a:t> and </a:t>
            </a:r>
            <a:r>
              <a:rPr lang="fr-BE" dirty="0" err="1" smtClean="0"/>
              <a:t>because</a:t>
            </a:r>
            <a:r>
              <a:rPr lang="fr-BE" dirty="0" smtClean="0"/>
              <a:t> of </a:t>
            </a:r>
            <a:r>
              <a:rPr lang="fr-BE" dirty="0" err="1" smtClean="0"/>
              <a:t>financing</a:t>
            </a:r>
            <a:r>
              <a:rPr lang="fr-BE" dirty="0" smtClean="0"/>
              <a:t> via </a:t>
            </a:r>
            <a:r>
              <a:rPr lang="fr-BE" dirty="0" err="1" smtClean="0"/>
              <a:t>reducing</a:t>
            </a:r>
            <a:r>
              <a:rPr lang="fr-BE" dirty="0" smtClean="0"/>
              <a:t> public </a:t>
            </a:r>
            <a:r>
              <a:rPr lang="fr-BE" dirty="0" err="1" smtClean="0"/>
              <a:t>investment</a:t>
            </a:r>
            <a:r>
              <a:rPr lang="fr-BE" dirty="0" smtClean="0"/>
              <a:t>, </a:t>
            </a:r>
            <a:r>
              <a:rPr lang="fr-BE" dirty="0" err="1" smtClean="0"/>
              <a:t>which</a:t>
            </a:r>
            <a:r>
              <a:rPr lang="fr-BE" dirty="0" smtClean="0"/>
              <a:t> has </a:t>
            </a:r>
            <a:r>
              <a:rPr lang="fr-BE" dirty="0" err="1" smtClean="0"/>
              <a:t>negative</a:t>
            </a:r>
            <a:r>
              <a:rPr lang="fr-BE" dirty="0" smtClean="0"/>
              <a:t> </a:t>
            </a:r>
            <a:r>
              <a:rPr lang="fr-BE" dirty="0" err="1" smtClean="0"/>
              <a:t>supply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 in the medium </a:t>
            </a:r>
            <a:r>
              <a:rPr lang="fr-BE" dirty="0" err="1" smtClean="0"/>
              <a:t>run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r>
              <a:rPr lang="fr-BE" u="sng" dirty="0" smtClean="0"/>
              <a:t>Long </a:t>
            </a:r>
            <a:r>
              <a:rPr lang="fr-BE" u="sng" dirty="0" err="1" smtClean="0"/>
              <a:t>run</a:t>
            </a:r>
            <a:r>
              <a:rPr lang="fr-BE" u="sng" dirty="0" smtClean="0"/>
              <a:t>: </a:t>
            </a:r>
            <a:r>
              <a:rPr lang="fr-BE" dirty="0" smtClean="0"/>
              <a:t>NEMESIS and QUEST have more persistent long </a:t>
            </a:r>
            <a:r>
              <a:rPr lang="fr-BE" dirty="0" err="1" smtClean="0"/>
              <a:t>run</a:t>
            </a:r>
            <a:r>
              <a:rPr lang="fr-BE" dirty="0" smtClean="0"/>
              <a:t> GDP </a:t>
            </a:r>
            <a:r>
              <a:rPr lang="fr-BE" dirty="0" err="1" smtClean="0"/>
              <a:t>effects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of the international spillover </a:t>
            </a:r>
            <a:r>
              <a:rPr lang="fr-BE" dirty="0" err="1" smtClean="0"/>
              <a:t>channel</a:t>
            </a:r>
            <a:r>
              <a:rPr lang="fr-BE" dirty="0" smtClean="0"/>
              <a:t>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absent in RHOMOLO.  </a:t>
            </a:r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0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555" y="531845"/>
            <a:ext cx="1007706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/>
              <a:t>Conclusion</a:t>
            </a:r>
          </a:p>
          <a:p>
            <a:endParaRPr lang="fr-BE" dirty="0" smtClean="0"/>
          </a:p>
          <a:p>
            <a:r>
              <a:rPr lang="fr-BE" dirty="0" smtClean="0"/>
              <a:t>Standard macro </a:t>
            </a:r>
            <a:r>
              <a:rPr lang="fr-BE" dirty="0" err="1" smtClean="0"/>
              <a:t>assessment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rates of </a:t>
            </a:r>
            <a:r>
              <a:rPr lang="fr-BE" dirty="0" err="1" smtClean="0"/>
              <a:t>returns</a:t>
            </a:r>
            <a:r>
              <a:rPr lang="fr-BE" dirty="0" smtClean="0"/>
              <a:t> for R&amp;D </a:t>
            </a:r>
            <a:r>
              <a:rPr lang="fr-BE" dirty="0" err="1" smtClean="0"/>
              <a:t>investment</a:t>
            </a:r>
            <a:r>
              <a:rPr lang="fr-BE" dirty="0" smtClean="0"/>
              <a:t> </a:t>
            </a:r>
            <a:r>
              <a:rPr lang="fr-BE" dirty="0" err="1" smtClean="0"/>
              <a:t>calibrated</a:t>
            </a:r>
            <a:r>
              <a:rPr lang="fr-BE" dirty="0" smtClean="0"/>
              <a:t> on </a:t>
            </a:r>
            <a:r>
              <a:rPr lang="fr-BE" dirty="0" err="1" smtClean="0"/>
              <a:t>empirical</a:t>
            </a:r>
            <a:r>
              <a:rPr lang="fr-BE" dirty="0" smtClean="0"/>
              <a:t> </a:t>
            </a:r>
            <a:r>
              <a:rPr lang="fr-BE" dirty="0" err="1" smtClean="0"/>
              <a:t>estimates</a:t>
            </a:r>
            <a:r>
              <a:rPr lang="fr-BE" dirty="0" smtClean="0"/>
              <a:t> of the </a:t>
            </a:r>
            <a:r>
              <a:rPr lang="fr-BE" dirty="0" err="1" smtClean="0"/>
              <a:t>effects</a:t>
            </a:r>
            <a:r>
              <a:rPr lang="fr-BE" dirty="0" smtClean="0"/>
              <a:t> of R&amp;D on TFP arrive at positive GDP </a:t>
            </a:r>
            <a:r>
              <a:rPr lang="fr-BE" dirty="0" err="1" smtClean="0"/>
              <a:t>effects</a:t>
            </a:r>
            <a:r>
              <a:rPr lang="fr-BE" dirty="0" smtClean="0"/>
              <a:t> of public R&amp;D.</a:t>
            </a:r>
          </a:p>
          <a:p>
            <a:endParaRPr lang="fr-BE" dirty="0"/>
          </a:p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makes</a:t>
            </a:r>
            <a:r>
              <a:rPr lang="fr-BE" dirty="0" smtClean="0"/>
              <a:t> public R&amp;D </a:t>
            </a:r>
            <a:r>
              <a:rPr lang="fr-BE" dirty="0" err="1" smtClean="0"/>
              <a:t>funding</a:t>
            </a:r>
            <a:r>
              <a:rPr lang="fr-BE" dirty="0" smtClean="0"/>
              <a:t> </a:t>
            </a:r>
            <a:r>
              <a:rPr lang="fr-BE" dirty="0" err="1" smtClean="0"/>
              <a:t>unattractive</a:t>
            </a:r>
            <a:r>
              <a:rPr lang="fr-BE" dirty="0" smtClean="0"/>
              <a:t> are short </a:t>
            </a:r>
            <a:r>
              <a:rPr lang="fr-BE" dirty="0" err="1" smtClean="0"/>
              <a:t>run</a:t>
            </a:r>
            <a:r>
              <a:rPr lang="fr-BE" dirty="0" smtClean="0"/>
              <a:t> </a:t>
            </a:r>
            <a:r>
              <a:rPr lang="fr-BE" dirty="0" err="1" smtClean="0"/>
              <a:t>negative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 and positive </a:t>
            </a:r>
            <a:r>
              <a:rPr lang="fr-BE" dirty="0" err="1" smtClean="0"/>
              <a:t>effects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</a:t>
            </a:r>
            <a:r>
              <a:rPr lang="fr-BE" dirty="0" err="1" smtClean="0"/>
              <a:t>materialising</a:t>
            </a:r>
            <a:r>
              <a:rPr lang="fr-BE" dirty="0" smtClean="0"/>
              <a:t> in the medium </a:t>
            </a:r>
            <a:r>
              <a:rPr lang="fr-BE" dirty="0" err="1" smtClean="0"/>
              <a:t>term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r>
              <a:rPr lang="fr-BE" dirty="0" smtClean="0"/>
              <a:t>But, one </a:t>
            </a:r>
            <a:r>
              <a:rPr lang="fr-BE" dirty="0" err="1" smtClean="0"/>
              <a:t>also</a:t>
            </a:r>
            <a:r>
              <a:rPr lang="fr-BE" dirty="0" smtClean="0"/>
              <a:t> </a:t>
            </a:r>
            <a:r>
              <a:rPr lang="fr-BE" dirty="0" err="1" smtClean="0"/>
              <a:t>needs</a:t>
            </a:r>
            <a:r>
              <a:rPr lang="fr-BE" dirty="0" smtClean="0"/>
              <a:t> to </a:t>
            </a:r>
            <a:r>
              <a:rPr lang="fr-BE" dirty="0" err="1" smtClean="0"/>
              <a:t>consider</a:t>
            </a:r>
            <a:r>
              <a:rPr lang="fr-BE" dirty="0" smtClean="0"/>
              <a:t>:</a:t>
            </a:r>
          </a:p>
          <a:p>
            <a:endParaRPr lang="fr-BE" dirty="0" smtClean="0"/>
          </a:p>
          <a:p>
            <a:r>
              <a:rPr lang="fr-BE" dirty="0" err="1" smtClean="0"/>
              <a:t>Opportunity</a:t>
            </a:r>
            <a:r>
              <a:rPr lang="fr-BE" dirty="0" smtClean="0"/>
              <a:t> </a:t>
            </a:r>
            <a:r>
              <a:rPr lang="fr-BE" dirty="0" err="1" smtClean="0"/>
              <a:t>cost</a:t>
            </a:r>
            <a:r>
              <a:rPr lang="fr-BE" dirty="0" smtClean="0"/>
              <a:t> of R&amp;D </a:t>
            </a:r>
            <a:r>
              <a:rPr lang="fr-BE" dirty="0" err="1" smtClean="0"/>
              <a:t>funding</a:t>
            </a:r>
            <a:r>
              <a:rPr lang="fr-BE" dirty="0" smtClean="0"/>
              <a:t>: </a:t>
            </a:r>
            <a:r>
              <a:rPr lang="fr-BE" dirty="0" err="1" smtClean="0"/>
              <a:t>often</a:t>
            </a:r>
            <a:r>
              <a:rPr lang="fr-BE" dirty="0" smtClean="0"/>
              <a:t> (</a:t>
            </a:r>
            <a:r>
              <a:rPr lang="fr-BE" dirty="0" err="1" smtClean="0"/>
              <a:t>nearly</a:t>
            </a:r>
            <a:r>
              <a:rPr lang="fr-BE" dirty="0" smtClean="0"/>
              <a:t>) non-</a:t>
            </a:r>
            <a:r>
              <a:rPr lang="fr-BE" dirty="0" err="1" smtClean="0"/>
              <a:t>distortionary</a:t>
            </a:r>
            <a:r>
              <a:rPr lang="fr-BE" dirty="0" smtClean="0"/>
              <a:t> </a:t>
            </a:r>
            <a:r>
              <a:rPr lang="fr-BE" dirty="0" err="1" smtClean="0"/>
              <a:t>funding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assumed</a:t>
            </a:r>
            <a:endParaRPr lang="fr-BE" dirty="0" smtClean="0"/>
          </a:p>
          <a:p>
            <a:endParaRPr lang="fr-BE" dirty="0"/>
          </a:p>
          <a:p>
            <a:r>
              <a:rPr lang="fr-BE" dirty="0" err="1" smtClean="0"/>
              <a:t>External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 via </a:t>
            </a:r>
            <a:r>
              <a:rPr lang="fr-BE" dirty="0" err="1" smtClean="0"/>
              <a:t>technology</a:t>
            </a:r>
            <a:r>
              <a:rPr lang="fr-BE" dirty="0" smtClean="0"/>
              <a:t> </a:t>
            </a:r>
            <a:r>
              <a:rPr lang="fr-BE" dirty="0" err="1" smtClean="0"/>
              <a:t>spillovers</a:t>
            </a:r>
            <a:r>
              <a:rPr lang="fr-BE" dirty="0" smtClean="0"/>
              <a:t> are </a:t>
            </a:r>
            <a:r>
              <a:rPr lang="fr-BE" dirty="0" err="1" smtClean="0"/>
              <a:t>often</a:t>
            </a:r>
            <a:r>
              <a:rPr lang="fr-BE" dirty="0" smtClean="0"/>
              <a:t> </a:t>
            </a:r>
            <a:r>
              <a:rPr lang="fr-BE" dirty="0" err="1" smtClean="0"/>
              <a:t>neglected</a:t>
            </a:r>
            <a:r>
              <a:rPr lang="fr-BE" dirty="0" smtClean="0"/>
              <a:t> in national </a:t>
            </a:r>
            <a:r>
              <a:rPr lang="fr-BE" dirty="0" err="1" smtClean="0"/>
              <a:t>assessments</a:t>
            </a:r>
            <a:r>
              <a:rPr lang="fr-BE" dirty="0" smtClean="0"/>
              <a:t> but </a:t>
            </a:r>
            <a:r>
              <a:rPr lang="fr-BE" dirty="0" err="1" smtClean="0"/>
              <a:t>may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too</a:t>
            </a:r>
            <a:r>
              <a:rPr lang="fr-BE" dirty="0" smtClean="0"/>
              <a:t> </a:t>
            </a:r>
            <a:r>
              <a:rPr lang="fr-BE" dirty="0" err="1" smtClean="0"/>
              <a:t>big</a:t>
            </a:r>
            <a:r>
              <a:rPr lang="fr-BE" dirty="0" smtClean="0"/>
              <a:t> in international </a:t>
            </a:r>
            <a:r>
              <a:rPr lang="fr-BE" dirty="0" err="1" smtClean="0"/>
              <a:t>assessments</a:t>
            </a:r>
            <a:r>
              <a:rPr lang="fr-BE" dirty="0" smtClean="0"/>
              <a:t>.  </a:t>
            </a:r>
          </a:p>
          <a:p>
            <a:endParaRPr lang="fr-BE" dirty="0" smtClean="0"/>
          </a:p>
          <a:p>
            <a:r>
              <a:rPr lang="fr-BE" u="sng" dirty="0" err="1" smtClean="0"/>
              <a:t>Other</a:t>
            </a:r>
            <a:r>
              <a:rPr lang="fr-BE" u="sng" dirty="0" smtClean="0"/>
              <a:t> </a:t>
            </a:r>
            <a:r>
              <a:rPr lang="fr-BE" u="sng" dirty="0" err="1" smtClean="0"/>
              <a:t>considerations</a:t>
            </a:r>
            <a:r>
              <a:rPr lang="fr-BE" u="sng" dirty="0" smtClean="0"/>
              <a:t>:</a:t>
            </a:r>
            <a:endParaRPr lang="fr-BE" u="sng" dirty="0"/>
          </a:p>
          <a:p>
            <a:r>
              <a:rPr lang="fr-BE" dirty="0" err="1" smtClean="0"/>
              <a:t>What</a:t>
            </a:r>
            <a:r>
              <a:rPr lang="fr-BE" dirty="0" smtClean="0"/>
              <a:t> are the impacts of </a:t>
            </a:r>
            <a:r>
              <a:rPr lang="fr-BE" dirty="0" err="1" smtClean="0"/>
              <a:t>different</a:t>
            </a:r>
            <a:r>
              <a:rPr lang="fr-BE" dirty="0" smtClean="0"/>
              <a:t> international allocation </a:t>
            </a:r>
            <a:r>
              <a:rPr lang="fr-BE" dirty="0" err="1" smtClean="0"/>
              <a:t>mechanisms</a:t>
            </a:r>
            <a:r>
              <a:rPr lang="fr-BE" dirty="0" smtClean="0"/>
              <a:t> (</a:t>
            </a:r>
            <a:r>
              <a:rPr lang="fr-BE" dirty="0" err="1" smtClean="0"/>
              <a:t>efficiency</a:t>
            </a:r>
            <a:r>
              <a:rPr lang="fr-BE" dirty="0" smtClean="0"/>
              <a:t> vs. </a:t>
            </a:r>
            <a:r>
              <a:rPr lang="fr-BE" dirty="0" err="1" smtClean="0"/>
              <a:t>cohesion</a:t>
            </a:r>
            <a:r>
              <a:rPr lang="fr-BE" dirty="0" smtClean="0"/>
              <a:t>)</a:t>
            </a:r>
          </a:p>
          <a:p>
            <a:endParaRPr lang="fr-BE" dirty="0" smtClean="0"/>
          </a:p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distributional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r>
              <a:rPr lang="fr-BE" dirty="0" smtClean="0"/>
              <a:t>: </a:t>
            </a:r>
            <a:r>
              <a:rPr lang="fr-BE" dirty="0" err="1" smtClean="0"/>
              <a:t>income</a:t>
            </a:r>
            <a:r>
              <a:rPr lang="fr-BE" dirty="0" smtClean="0"/>
              <a:t> tangible, intangible and labour (by </a:t>
            </a:r>
            <a:r>
              <a:rPr lang="fr-BE" dirty="0" err="1" smtClean="0"/>
              <a:t>skill</a:t>
            </a:r>
            <a:r>
              <a:rPr lang="fr-BE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4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0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396" y="698269"/>
            <a:ext cx="789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/>
              <a:t>Reserve Slides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892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525481"/>
            <a:ext cx="3978064" cy="597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1" y="769521"/>
            <a:ext cx="7772893" cy="57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567" y="163175"/>
            <a:ext cx="11878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Gross domestic expenditure on R &amp; D by source of funds, EU-28, 2005-2015(% share of </a:t>
            </a:r>
            <a:r>
              <a:rPr lang="en-US" dirty="0" smtClean="0"/>
              <a:t>total)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1204" y="2693324"/>
            <a:ext cx="3595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Government</a:t>
            </a:r>
            <a:r>
              <a:rPr lang="fr-BE" sz="1400" dirty="0" smtClean="0"/>
              <a:t> </a:t>
            </a:r>
            <a:r>
              <a:rPr lang="fr-BE" sz="1400" dirty="0" err="1" smtClean="0"/>
              <a:t>funding</a:t>
            </a:r>
            <a:r>
              <a:rPr lang="fr-BE" sz="1400" dirty="0" smtClean="0"/>
              <a:t> has been </a:t>
            </a:r>
            <a:r>
              <a:rPr lang="fr-BE" sz="1400" dirty="0" err="1" smtClean="0"/>
              <a:t>relatively</a:t>
            </a:r>
            <a:r>
              <a:rPr lang="fr-BE" sz="1400" dirty="0" smtClean="0"/>
              <a:t> stable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290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3" y="682831"/>
            <a:ext cx="6568410" cy="57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822" y="167781"/>
            <a:ext cx="10714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Gross domestic expenditure on R &amp; D by source of funds, 2015(% share of </a:t>
            </a:r>
            <a:r>
              <a:rPr lang="en-US" dirty="0" smtClean="0"/>
              <a:t>total)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06145" y="2277687"/>
            <a:ext cx="436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There </a:t>
            </a:r>
            <a:r>
              <a:rPr lang="fr-BE" sz="1400" dirty="0" err="1" smtClean="0"/>
              <a:t>is</a:t>
            </a:r>
            <a:r>
              <a:rPr lang="fr-BE" sz="1400" dirty="0" smtClean="0"/>
              <a:t> </a:t>
            </a:r>
            <a:r>
              <a:rPr lang="fr-BE" sz="1400" dirty="0" err="1" smtClean="0"/>
              <a:t>some</a:t>
            </a:r>
            <a:r>
              <a:rPr lang="fr-BE" sz="1400" dirty="0" smtClean="0"/>
              <a:t> variation </a:t>
            </a:r>
            <a:r>
              <a:rPr lang="fr-BE" sz="1400" dirty="0" err="1" smtClean="0"/>
              <a:t>across</a:t>
            </a:r>
            <a:r>
              <a:rPr lang="fr-BE" sz="1400" dirty="0" smtClean="0"/>
              <a:t> countries (</a:t>
            </a:r>
            <a:r>
              <a:rPr lang="fr-BE" sz="1400" dirty="0" err="1" smtClean="0"/>
              <a:t>below</a:t>
            </a:r>
            <a:r>
              <a:rPr lang="fr-BE" sz="1400" dirty="0" smtClean="0"/>
              <a:t> 20% in SI and </a:t>
            </a:r>
            <a:r>
              <a:rPr lang="fr-BE" sz="1400" dirty="0" err="1" smtClean="0"/>
              <a:t>above</a:t>
            </a:r>
            <a:r>
              <a:rPr lang="fr-BE" sz="1400" dirty="0" smtClean="0"/>
              <a:t> 40% in EE)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61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75" y="532015"/>
            <a:ext cx="1143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smtClean="0"/>
              <a:t>Public R&amp;D has </a:t>
            </a:r>
            <a:r>
              <a:rPr lang="fr-BE" u="sng" dirty="0" err="1" smtClean="0"/>
              <a:t>various</a:t>
            </a:r>
            <a:r>
              <a:rPr lang="fr-BE" u="sng" dirty="0" smtClean="0"/>
              <a:t> dimensions</a:t>
            </a:r>
          </a:p>
          <a:p>
            <a:endParaRPr lang="fr-BE" dirty="0"/>
          </a:p>
          <a:p>
            <a:r>
              <a:rPr lang="fr-BE" dirty="0" smtClean="0"/>
              <a:t>R&amp;D </a:t>
            </a:r>
            <a:r>
              <a:rPr lang="fr-BE" dirty="0" err="1" smtClean="0"/>
              <a:t>undertaken</a:t>
            </a:r>
            <a:r>
              <a:rPr lang="fr-BE" dirty="0" smtClean="0"/>
              <a:t> by </a:t>
            </a:r>
            <a:r>
              <a:rPr lang="fr-BE" dirty="0" err="1" smtClean="0"/>
              <a:t>government</a:t>
            </a:r>
            <a:r>
              <a:rPr lang="fr-BE" dirty="0" smtClean="0"/>
              <a:t> </a:t>
            </a:r>
            <a:r>
              <a:rPr lang="fr-BE" dirty="0" err="1" smtClean="0"/>
              <a:t>researchers</a:t>
            </a:r>
            <a:r>
              <a:rPr lang="fr-BE" dirty="0" smtClean="0"/>
              <a:t> (in </a:t>
            </a:r>
            <a:r>
              <a:rPr lang="fr-BE" dirty="0" err="1" smtClean="0"/>
              <a:t>research</a:t>
            </a:r>
            <a:r>
              <a:rPr lang="fr-BE" dirty="0" smtClean="0"/>
              <a:t> institutes and </a:t>
            </a:r>
            <a:r>
              <a:rPr lang="fr-BE" dirty="0" err="1" smtClean="0"/>
              <a:t>universities</a:t>
            </a:r>
            <a:r>
              <a:rPr lang="fr-BE" dirty="0" smtClean="0"/>
              <a:t>: basic </a:t>
            </a:r>
            <a:r>
              <a:rPr lang="fr-BE" dirty="0" err="1" smtClean="0"/>
              <a:t>research+public</a:t>
            </a:r>
            <a:r>
              <a:rPr lang="fr-BE" dirty="0" smtClean="0"/>
              <a:t> </a:t>
            </a:r>
            <a:r>
              <a:rPr lang="fr-BE" dirty="0" err="1" smtClean="0"/>
              <a:t>private</a:t>
            </a:r>
            <a:r>
              <a:rPr lang="fr-BE" dirty="0" smtClean="0"/>
              <a:t> </a:t>
            </a:r>
            <a:r>
              <a:rPr lang="fr-BE" dirty="0" err="1" smtClean="0"/>
              <a:t>cooperation</a:t>
            </a:r>
            <a:r>
              <a:rPr lang="fr-BE" dirty="0" smtClean="0"/>
              <a:t>)</a:t>
            </a:r>
          </a:p>
          <a:p>
            <a:endParaRPr lang="fr-BE" dirty="0"/>
          </a:p>
          <a:p>
            <a:r>
              <a:rPr lang="fr-BE" dirty="0" err="1" smtClean="0"/>
              <a:t>Government</a:t>
            </a:r>
            <a:r>
              <a:rPr lang="fr-BE" dirty="0" smtClean="0"/>
              <a:t> </a:t>
            </a:r>
            <a:r>
              <a:rPr lang="fr-BE" dirty="0" err="1" smtClean="0"/>
              <a:t>funded</a:t>
            </a:r>
            <a:r>
              <a:rPr lang="fr-BE" dirty="0" smtClean="0"/>
              <a:t> R&amp;D, via subsidies and </a:t>
            </a:r>
            <a:r>
              <a:rPr lang="fr-BE" dirty="0" err="1" smtClean="0"/>
              <a:t>tax</a:t>
            </a:r>
            <a:r>
              <a:rPr lang="fr-BE" dirty="0" smtClean="0"/>
              <a:t> </a:t>
            </a:r>
            <a:r>
              <a:rPr lang="fr-BE" dirty="0" err="1" smtClean="0"/>
              <a:t>credits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r>
              <a:rPr lang="fr-BE" dirty="0" err="1" smtClean="0"/>
              <a:t>Current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basically</a:t>
            </a:r>
            <a:r>
              <a:rPr lang="fr-BE" dirty="0" smtClean="0"/>
              <a:t> deal </a:t>
            </a:r>
            <a:r>
              <a:rPr lang="fr-BE" dirty="0" err="1" smtClean="0"/>
              <a:t>with</a:t>
            </a:r>
            <a:r>
              <a:rPr lang="fr-BE" dirty="0" smtClean="0"/>
              <a:t> the latter. </a:t>
            </a:r>
          </a:p>
          <a:p>
            <a:endParaRPr lang="fr-BE" dirty="0"/>
          </a:p>
          <a:p>
            <a:r>
              <a:rPr lang="fr-BE" dirty="0" smtClean="0"/>
              <a:t>This talk: </a:t>
            </a:r>
          </a:p>
          <a:p>
            <a:r>
              <a:rPr lang="fr-BE" dirty="0" err="1" smtClean="0"/>
              <a:t>Provide</a:t>
            </a:r>
            <a:r>
              <a:rPr lang="fr-BE" dirty="0" smtClean="0"/>
              <a:t> </a:t>
            </a:r>
            <a:r>
              <a:rPr lang="fr-BE" dirty="0" err="1" smtClean="0"/>
              <a:t>some</a:t>
            </a:r>
            <a:r>
              <a:rPr lang="fr-BE" dirty="0" smtClean="0"/>
              <a:t> information about a </a:t>
            </a:r>
            <a:r>
              <a:rPr lang="fr-BE" dirty="0" err="1" smtClean="0"/>
              <a:t>so</a:t>
            </a:r>
            <a:r>
              <a:rPr lang="fr-BE" dirty="0" smtClean="0"/>
              <a:t> </a:t>
            </a:r>
            <a:r>
              <a:rPr lang="fr-BE" dirty="0" err="1" smtClean="0"/>
              <a:t>called</a:t>
            </a:r>
            <a:r>
              <a:rPr lang="fr-BE" dirty="0" smtClean="0"/>
              <a:t> ex ante impact </a:t>
            </a:r>
            <a:r>
              <a:rPr lang="fr-BE" dirty="0" err="1" smtClean="0"/>
              <a:t>assessment</a:t>
            </a:r>
            <a:r>
              <a:rPr lang="fr-BE" dirty="0" smtClean="0"/>
              <a:t> of the new Horizon Europe Program</a:t>
            </a:r>
          </a:p>
          <a:p>
            <a:endParaRPr lang="fr-BE" dirty="0"/>
          </a:p>
          <a:p>
            <a:r>
              <a:rPr lang="fr-BE" dirty="0" err="1" smtClean="0"/>
              <a:t>What</a:t>
            </a:r>
            <a:r>
              <a:rPr lang="fr-BE" dirty="0" smtClean="0"/>
              <a:t> are the </a:t>
            </a:r>
            <a:r>
              <a:rPr lang="fr-BE" dirty="0" err="1" smtClean="0"/>
              <a:t>estimated</a:t>
            </a:r>
            <a:r>
              <a:rPr lang="fr-BE" dirty="0" smtClean="0"/>
              <a:t> GDP </a:t>
            </a:r>
            <a:r>
              <a:rPr lang="fr-BE" dirty="0" err="1" smtClean="0"/>
              <a:t>effects</a:t>
            </a:r>
            <a:r>
              <a:rPr lang="fr-BE" dirty="0" smtClean="0"/>
              <a:t> </a:t>
            </a:r>
            <a:r>
              <a:rPr lang="fr-BE" dirty="0" err="1" smtClean="0"/>
              <a:t>generated</a:t>
            </a:r>
            <a:r>
              <a:rPr lang="fr-BE" dirty="0" smtClean="0"/>
              <a:t> by </a:t>
            </a:r>
            <a:r>
              <a:rPr lang="fr-BE" dirty="0" err="1" smtClean="0"/>
              <a:t>three</a:t>
            </a:r>
            <a:r>
              <a:rPr lang="fr-BE" dirty="0" smtClean="0"/>
              <a:t>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models</a:t>
            </a:r>
            <a:r>
              <a:rPr lang="fr-BE" dirty="0" smtClean="0"/>
              <a:t>? 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40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01763" y="1105362"/>
            <a:ext cx="10790237" cy="6018213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>
                <a:solidFill>
                  <a:srgbClr val="0070C0"/>
                </a:solidFill>
              </a:rPr>
              <a:t/>
            </a:r>
            <a:br>
              <a:rPr lang="fr-BE" sz="2000" dirty="0" smtClean="0">
                <a:solidFill>
                  <a:srgbClr val="0070C0"/>
                </a:solidFill>
              </a:rPr>
            </a:br>
            <a:r>
              <a:rPr lang="fr-BE" sz="2000" dirty="0" smtClean="0">
                <a:solidFill>
                  <a:srgbClr val="0070C0"/>
                </a:solidFill>
              </a:rPr>
              <a:t/>
            </a:r>
            <a:br>
              <a:rPr lang="fr-BE" sz="2000" dirty="0" smtClean="0">
                <a:solidFill>
                  <a:srgbClr val="0070C0"/>
                </a:solidFill>
              </a:rPr>
            </a:br>
            <a:r>
              <a:rPr lang="fr-BE" sz="2000" b="1" dirty="0" smtClean="0">
                <a:latin typeface="+mn-lt"/>
              </a:rPr>
              <a:t>Structure of </a:t>
            </a:r>
            <a:r>
              <a:rPr lang="fr-BE" sz="2000" b="1" dirty="0" err="1" smtClean="0">
                <a:latin typeface="+mn-lt"/>
              </a:rPr>
              <a:t>presentation</a:t>
            </a:r>
            <a:r>
              <a:rPr lang="fr-BE" sz="2000" b="1" dirty="0" smtClean="0">
                <a:latin typeface="+mn-lt"/>
              </a:rPr>
              <a:t/>
            </a:r>
            <a:br>
              <a:rPr lang="fr-BE" sz="2000" b="1" dirty="0" smtClean="0">
                <a:latin typeface="+mn-lt"/>
              </a:rPr>
            </a:br>
            <a:r>
              <a:rPr lang="fr-BE" sz="2000" dirty="0">
                <a:latin typeface="+mn-lt"/>
              </a:rPr>
              <a:t/>
            </a:r>
            <a:br>
              <a:rPr lang="fr-BE" sz="2000" dirty="0">
                <a:latin typeface="+mn-lt"/>
              </a:rPr>
            </a:br>
            <a:r>
              <a:rPr lang="fr-BE" sz="2000" dirty="0" smtClean="0">
                <a:latin typeface="+mn-lt"/>
              </a:rPr>
              <a:t>Model description</a:t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/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>The Horizon Europe Program</a:t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/>
            </a:r>
            <a:br>
              <a:rPr lang="fr-BE" sz="2000" dirty="0" smtClean="0">
                <a:latin typeface="+mn-lt"/>
              </a:rPr>
            </a:br>
            <a:r>
              <a:rPr lang="fr-BE" sz="2000" dirty="0" err="1" smtClean="0">
                <a:latin typeface="+mn-lt"/>
              </a:rPr>
              <a:t>Macroeconomic</a:t>
            </a:r>
            <a:r>
              <a:rPr lang="fr-BE" sz="2000" dirty="0" smtClean="0">
                <a:latin typeface="+mn-lt"/>
              </a:rPr>
              <a:t> impact of the Program (</a:t>
            </a:r>
            <a:r>
              <a:rPr lang="fr-BE" sz="2000" dirty="0" err="1" smtClean="0">
                <a:latin typeface="+mn-lt"/>
              </a:rPr>
              <a:t>using</a:t>
            </a:r>
            <a:r>
              <a:rPr lang="fr-BE" sz="2000" dirty="0" smtClean="0">
                <a:latin typeface="+mn-lt"/>
              </a:rPr>
              <a:t> QUEST)</a:t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/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>How </a:t>
            </a:r>
            <a:r>
              <a:rPr lang="fr-BE" sz="2000" dirty="0" err="1" smtClean="0">
                <a:latin typeface="+mn-lt"/>
              </a:rPr>
              <a:t>does</a:t>
            </a:r>
            <a:r>
              <a:rPr lang="fr-BE" sz="2000" dirty="0" smtClean="0">
                <a:latin typeface="+mn-lt"/>
              </a:rPr>
              <a:t> the GDP </a:t>
            </a:r>
            <a:r>
              <a:rPr lang="fr-BE" sz="2000" dirty="0" err="1" smtClean="0">
                <a:latin typeface="+mn-lt"/>
              </a:rPr>
              <a:t>effect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depend</a:t>
            </a:r>
            <a:r>
              <a:rPr lang="fr-BE" sz="2000" dirty="0" smtClean="0">
                <a:latin typeface="+mn-lt"/>
              </a:rPr>
              <a:t> on how public R&amp;D support </a:t>
            </a:r>
            <a:r>
              <a:rPr lang="fr-BE" sz="2000" dirty="0" err="1" smtClean="0">
                <a:latin typeface="+mn-lt"/>
              </a:rPr>
              <a:t>is</a:t>
            </a:r>
            <a:r>
              <a:rPr lang="fr-BE" sz="2000" dirty="0" smtClean="0">
                <a:latin typeface="+mn-lt"/>
              </a:rPr>
              <a:t> </a:t>
            </a:r>
            <a:r>
              <a:rPr lang="fr-BE" sz="2000" dirty="0" err="1" smtClean="0">
                <a:latin typeface="+mn-lt"/>
              </a:rPr>
              <a:t>financed</a:t>
            </a:r>
            <a:r>
              <a:rPr lang="fr-BE" sz="2000" dirty="0" smtClean="0">
                <a:latin typeface="+mn-lt"/>
              </a:rPr>
              <a:t>?</a:t>
            </a:r>
            <a:br>
              <a:rPr lang="fr-BE" sz="2000" dirty="0" smtClean="0">
                <a:latin typeface="+mn-lt"/>
              </a:rPr>
            </a:br>
            <a:r>
              <a:rPr lang="fr-BE" sz="2000" dirty="0">
                <a:latin typeface="+mn-lt"/>
              </a:rPr>
              <a:t/>
            </a:r>
            <a:br>
              <a:rPr lang="fr-BE" sz="2000" dirty="0">
                <a:latin typeface="+mn-lt"/>
              </a:rPr>
            </a:br>
            <a:r>
              <a:rPr lang="fr-BE" sz="2000" dirty="0" err="1" smtClean="0">
                <a:latin typeface="+mn-lt"/>
              </a:rPr>
              <a:t>What</a:t>
            </a:r>
            <a:r>
              <a:rPr lang="fr-BE" sz="2000" dirty="0" smtClean="0">
                <a:latin typeface="+mn-lt"/>
              </a:rPr>
              <a:t> are the international spillover </a:t>
            </a:r>
            <a:r>
              <a:rPr lang="fr-BE" sz="2000" dirty="0" err="1" smtClean="0">
                <a:latin typeface="+mn-lt"/>
              </a:rPr>
              <a:t>effects</a:t>
            </a:r>
            <a:r>
              <a:rPr lang="fr-BE" sz="2000" dirty="0" smtClean="0">
                <a:latin typeface="+mn-lt"/>
              </a:rPr>
              <a:t> of </a:t>
            </a:r>
            <a:r>
              <a:rPr lang="fr-BE" sz="2000" dirty="0" err="1" smtClean="0">
                <a:latin typeface="+mn-lt"/>
              </a:rPr>
              <a:t>such</a:t>
            </a:r>
            <a:r>
              <a:rPr lang="fr-BE" sz="2000" dirty="0" smtClean="0">
                <a:latin typeface="+mn-lt"/>
              </a:rPr>
              <a:t> a </a:t>
            </a:r>
            <a:r>
              <a:rPr lang="fr-BE" sz="2000" dirty="0" err="1" smtClean="0">
                <a:latin typeface="+mn-lt"/>
              </a:rPr>
              <a:t>shock</a:t>
            </a:r>
            <a:r>
              <a:rPr lang="fr-BE" sz="2000" dirty="0" smtClean="0">
                <a:latin typeface="+mn-lt"/>
              </a:rPr>
              <a:t>?</a:t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/>
            </a:r>
            <a:br>
              <a:rPr lang="fr-BE" sz="2000" dirty="0" smtClean="0">
                <a:latin typeface="+mn-lt"/>
              </a:rPr>
            </a:br>
            <a:r>
              <a:rPr lang="fr-BE" sz="2000" dirty="0" smtClean="0">
                <a:latin typeface="+mn-lt"/>
              </a:rPr>
              <a:t>How </a:t>
            </a:r>
            <a:r>
              <a:rPr lang="fr-BE" sz="2000" dirty="0">
                <a:latin typeface="+mn-lt"/>
              </a:rPr>
              <a:t>sensitive </a:t>
            </a:r>
            <a:r>
              <a:rPr lang="fr-BE" sz="2000" dirty="0" err="1">
                <a:latin typeface="+mn-lt"/>
              </a:rPr>
              <a:t>is</a:t>
            </a:r>
            <a:r>
              <a:rPr lang="fr-BE" sz="2000" dirty="0">
                <a:latin typeface="+mn-lt"/>
              </a:rPr>
              <a:t> the </a:t>
            </a:r>
            <a:r>
              <a:rPr lang="fr-BE" sz="2000" dirty="0" err="1">
                <a:latin typeface="+mn-lt"/>
              </a:rPr>
              <a:t>effect</a:t>
            </a:r>
            <a:r>
              <a:rPr lang="fr-BE" sz="2000" dirty="0">
                <a:latin typeface="+mn-lt"/>
              </a:rPr>
              <a:t> </a:t>
            </a:r>
            <a:r>
              <a:rPr lang="fr-BE" sz="2000" dirty="0" err="1">
                <a:latin typeface="+mn-lt"/>
              </a:rPr>
              <a:t>across</a:t>
            </a:r>
            <a:r>
              <a:rPr lang="fr-BE" sz="2000" dirty="0">
                <a:latin typeface="+mn-lt"/>
              </a:rPr>
              <a:t> </a:t>
            </a:r>
            <a:r>
              <a:rPr lang="fr-BE" sz="2000" dirty="0" err="1">
                <a:latin typeface="+mn-lt"/>
              </a:rPr>
              <a:t>models</a:t>
            </a:r>
            <a:r>
              <a:rPr lang="fr-BE" sz="2000" dirty="0">
                <a:latin typeface="+mn-lt"/>
              </a:rPr>
              <a:t>?</a:t>
            </a:r>
            <a:br>
              <a:rPr lang="fr-BE" sz="2000" dirty="0">
                <a:latin typeface="+mn-lt"/>
              </a:rPr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53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" y="232756"/>
            <a:ext cx="109578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/>
              <a:t>QUEST III R&amp;D: Semi </a:t>
            </a:r>
            <a:r>
              <a:rPr lang="fr-BE" b="1" dirty="0" err="1" smtClean="0"/>
              <a:t>endogenous</a:t>
            </a:r>
            <a:r>
              <a:rPr lang="fr-BE" b="1" dirty="0" smtClean="0"/>
              <a:t> </a:t>
            </a:r>
            <a:r>
              <a:rPr lang="fr-BE" b="1" dirty="0" err="1" smtClean="0"/>
              <a:t>growth</a:t>
            </a:r>
            <a:r>
              <a:rPr lang="fr-BE" b="1" dirty="0" smtClean="0"/>
              <a:t> model </a:t>
            </a:r>
            <a:r>
              <a:rPr lang="fr-BE" dirty="0" smtClean="0"/>
              <a:t>(</a:t>
            </a:r>
            <a:r>
              <a:rPr lang="fr-BE" dirty="0" err="1" smtClean="0"/>
              <a:t>following</a:t>
            </a:r>
            <a:r>
              <a:rPr lang="fr-BE" dirty="0" smtClean="0"/>
              <a:t> </a:t>
            </a:r>
            <a:r>
              <a:rPr lang="fr-BE" dirty="0" err="1" smtClean="0"/>
              <a:t>Romer</a:t>
            </a:r>
            <a:r>
              <a:rPr lang="fr-BE" dirty="0" smtClean="0"/>
              <a:t> and Jones)</a:t>
            </a:r>
          </a:p>
          <a:p>
            <a:endParaRPr lang="en-GB" dirty="0" smtClean="0"/>
          </a:p>
          <a:p>
            <a:r>
              <a:rPr lang="en-GB" dirty="0" smtClean="0"/>
              <a:t>DSGE </a:t>
            </a:r>
            <a:r>
              <a:rPr lang="en-GB" dirty="0"/>
              <a:t>model family: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Microfounded</a:t>
            </a:r>
            <a:r>
              <a:rPr lang="en-GB" dirty="0"/>
              <a:t>, forward-looking dynamic stochastic GE models (IMF: GIMF, ECB: NAWM, FED:SIGMA)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Global model (28 MS plus </a:t>
            </a:r>
            <a:r>
              <a:rPr lang="en-GB" dirty="0" err="1"/>
              <a:t>RoW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smtClean="0"/>
              <a:t>Basic characteristics of the QUEST R&amp;D model: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Households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Final goods producing </a:t>
            </a:r>
            <a:r>
              <a:rPr lang="en-GB" dirty="0" smtClean="0"/>
              <a:t>firms (imperfectly competitive)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Intermediate goods producing </a:t>
            </a:r>
            <a:r>
              <a:rPr lang="en-GB" dirty="0" smtClean="0"/>
              <a:t>firms (free entry)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R&amp;D </a:t>
            </a:r>
            <a:r>
              <a:rPr lang="en-GB" dirty="0" smtClean="0"/>
              <a:t>sector (perfectly competitive)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Monetary and fiscal </a:t>
            </a:r>
            <a:r>
              <a:rPr lang="en-GB" dirty="0" smtClean="0"/>
              <a:t>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Disaggregation of labour force: low-, medium, high </a:t>
            </a:r>
            <a:r>
              <a:rPr lang="en-GB" dirty="0" smtClean="0"/>
              <a:t>skilled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Technological </a:t>
            </a:r>
            <a:r>
              <a:rPr lang="en-GB" dirty="0"/>
              <a:t>change: increasing product </a:t>
            </a:r>
            <a:r>
              <a:rPr lang="en-GB" dirty="0" smtClean="0"/>
              <a:t>variety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337B-7623-4A72-9157-051CC440C3A5}" type="slidenum">
              <a:rPr lang="en-GB" altLang="en-US" smtClean="0">
                <a:solidFill>
                  <a:srgbClr val="FFFFFF"/>
                </a:solidFill>
              </a:rPr>
              <a:pPr/>
              <a:t>8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319" y="62068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40" y="578343"/>
            <a:ext cx="7969269" cy="494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9140" y="5805264"/>
            <a:ext cx="710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Multi country: All EU </a:t>
            </a:r>
            <a:r>
              <a:rPr lang="fr-BE" dirty="0" err="1"/>
              <a:t>member</a:t>
            </a:r>
            <a:r>
              <a:rPr lang="fr-BE" dirty="0"/>
              <a:t> states and </a:t>
            </a:r>
            <a:r>
              <a:rPr lang="fr-BE" dirty="0" err="1"/>
              <a:t>RoW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609513" y="3749040"/>
            <a:ext cx="186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Wage</a:t>
            </a:r>
            <a:r>
              <a:rPr lang="fr-BE" dirty="0" smtClean="0"/>
              <a:t> subsidies for R&amp;D </a:t>
            </a:r>
            <a:r>
              <a:rPr lang="fr-BE" dirty="0" err="1" smtClean="0"/>
              <a:t>workers</a:t>
            </a:r>
            <a:endParaRPr lang="en-GB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9010996" y="4072206"/>
            <a:ext cx="598517" cy="17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39891" y="5519740"/>
            <a:ext cx="403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R&amp;D </a:t>
            </a:r>
            <a:r>
              <a:rPr lang="fr-BE" dirty="0" err="1" smtClean="0"/>
              <a:t>tax</a:t>
            </a:r>
            <a:r>
              <a:rPr lang="fr-BE" dirty="0" smtClean="0"/>
              <a:t> </a:t>
            </a:r>
            <a:r>
              <a:rPr lang="fr-BE" dirty="0" err="1" smtClean="0"/>
              <a:t>credits</a:t>
            </a:r>
            <a:r>
              <a:rPr lang="fr-BE" dirty="0" smtClean="0"/>
              <a:t> for </a:t>
            </a:r>
            <a:r>
              <a:rPr lang="fr-BE" dirty="0" err="1" smtClean="0"/>
              <a:t>intermediate</a:t>
            </a:r>
            <a:r>
              <a:rPr lang="fr-BE" dirty="0" smtClean="0"/>
              <a:t> </a:t>
            </a:r>
            <a:r>
              <a:rPr lang="fr-BE" dirty="0" err="1" smtClean="0"/>
              <a:t>firms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184669" y="4995949"/>
            <a:ext cx="1338349" cy="52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2960" y="781396"/>
                <a:ext cx="10199716" cy="3457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Public </a:t>
                </a:r>
                <a:r>
                  <a:rPr lang="en-GB" b="1" dirty="0" smtClean="0"/>
                  <a:t>R&amp;D:</a:t>
                </a:r>
              </a:p>
              <a:p>
                <a:endParaRPr lang="en-GB" dirty="0"/>
              </a:p>
              <a:p>
                <a:r>
                  <a:rPr lang="en-GB" dirty="0"/>
                  <a:t>In </a:t>
                </a:r>
                <a:r>
                  <a:rPr lang="en-GB" dirty="0" smtClean="0"/>
                  <a:t>QUEST </a:t>
                </a:r>
                <a:r>
                  <a:rPr lang="en-GB" dirty="0"/>
                  <a:t>only private R&amp;D is modelled</a:t>
                </a:r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Models are essentially used for analysing the effects of public funding for private </a:t>
                </a:r>
                <a:r>
                  <a:rPr lang="en-GB" dirty="0" smtClean="0"/>
                  <a:t>R&amp;D</a:t>
                </a:r>
              </a:p>
              <a:p>
                <a:endParaRPr lang="en-GB" dirty="0"/>
              </a:p>
              <a:p>
                <a:r>
                  <a:rPr lang="en-GB" dirty="0" smtClean="0"/>
                  <a:t>Stock of knowledge A: 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i="1">
                          <a:latin typeface="Cambria Math" panose="02040503050406030204" pitchFamily="18" charset="0"/>
                        </a:rPr>
                        <m:t>𝜈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bSup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𝐴𝑡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Possible </a:t>
                </a:r>
                <a:r>
                  <a:rPr lang="en-GB" dirty="0"/>
                  <a:t>extension:</a:t>
                </a:r>
              </a:p>
              <a:p>
                <a:pPr lvl="0"/>
                <a:r>
                  <a:rPr lang="en-GB" dirty="0"/>
                  <a:t>L: CES aggregate of private and public R&amp;D workers</a:t>
                </a:r>
              </a:p>
              <a:p>
                <a:pPr lvl="0"/>
                <a:r>
                  <a:rPr lang="en-GB" dirty="0"/>
                  <a:t>Interactions between basic (public) and applied (private) research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781396"/>
                <a:ext cx="10199716" cy="3457934"/>
              </a:xfrm>
              <a:prstGeom prst="rect">
                <a:avLst/>
              </a:prstGeom>
              <a:blipFill>
                <a:blip r:embed="rId2"/>
                <a:stretch>
                  <a:fillRect l="-478" t="-882" b="-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7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Office PowerPoint</Application>
  <PresentationFormat>Breitbild</PresentationFormat>
  <Paragraphs>177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     Current challenges in modelling the  effect of public R&amp;D    Werner Roeger European Commission DG ECFIN October 2018 </vt:lpstr>
      <vt:lpstr>PowerPoint-Präsentation</vt:lpstr>
      <vt:lpstr>PowerPoint-Präsentation</vt:lpstr>
      <vt:lpstr>PowerPoint-Präsentation</vt:lpstr>
      <vt:lpstr>PowerPoint-Präsentation</vt:lpstr>
      <vt:lpstr>                   Structure of presentation  Model description  The Horizon Europe Program  Macroeconomic impact of the Program (using QUEST)  How does the GDP effect depend on how public R&amp;D support is financed?  What are the international spillover effects of such a shock?  How sensitive is the effect across models?                 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challenges in modelling the effect of public R&amp;D</dc:title>
  <dc:creator>ROEGER Werner (ECFIN)</dc:creator>
  <cp:lastModifiedBy>Florence Blandinieres</cp:lastModifiedBy>
  <cp:revision>72</cp:revision>
  <cp:lastPrinted>2018-10-16T08:43:00Z</cp:lastPrinted>
  <dcterms:created xsi:type="dcterms:W3CDTF">2018-10-09T16:04:21Z</dcterms:created>
  <dcterms:modified xsi:type="dcterms:W3CDTF">2018-10-25T11:17:01Z</dcterms:modified>
</cp:coreProperties>
</file>