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9" r:id="rId2"/>
    <p:sldId id="330" r:id="rId3"/>
    <p:sldId id="331" r:id="rId4"/>
    <p:sldId id="332" r:id="rId5"/>
    <p:sldId id="333" r:id="rId6"/>
    <p:sldId id="334" r:id="rId7"/>
    <p:sldId id="335" r:id="rId8"/>
    <p:sldId id="336" r:id="rId9"/>
    <p:sldId id="337" r:id="rId10"/>
    <p:sldId id="338" r:id="rId11"/>
    <p:sldId id="339" r:id="rId12"/>
    <p:sldId id="340" r:id="rId13"/>
    <p:sldId id="341" r:id="rId14"/>
    <p:sldId id="342" r:id="rId15"/>
    <p:sldId id="343" r:id="rId16"/>
    <p:sldId id="344" r:id="rId17"/>
    <p:sldId id="345" r:id="rId18"/>
    <p:sldId id="346" r:id="rId19"/>
    <p:sldId id="347" r:id="rId20"/>
    <p:sldId id="348" r:id="rId21"/>
  </p:sldIdLst>
  <p:sldSz cx="9144000" cy="6858000" type="screen4x3"/>
  <p:notesSz cx="6858000" cy="9144000"/>
  <p:defaultTextStyle>
    <a:defPPr>
      <a:defRPr lang="nl-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Geneva" charset="-128"/>
        <a:cs typeface="Geneva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Geneva" charset="-128"/>
        <a:cs typeface="Geneva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Geneva" charset="-128"/>
        <a:cs typeface="Geneva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Geneva" charset="-128"/>
        <a:cs typeface="Geneva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Geneva" charset="-128"/>
        <a:cs typeface="Geneva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Geneva" charset="-128"/>
        <a:cs typeface="Geneva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Geneva" charset="-128"/>
        <a:cs typeface="Geneva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Geneva" charset="-128"/>
        <a:cs typeface="Geneva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Geneva" charset="-128"/>
        <a:cs typeface="Geneva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800A"/>
    <a:srgbClr val="E137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16" autoAdjust="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160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A0E1A4-50BC-4283-8283-D215FA99CFC6}" type="datetimeFigureOut">
              <a:rPr lang="nl-NL" smtClean="0"/>
              <a:pPr/>
              <a:t>19-3-2018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8CB434-90E9-46A5-8C00-953EA85DC16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3976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CB434-90E9-46A5-8C00-953EA85DC168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7083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48000" y="1783353"/>
            <a:ext cx="8273168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48000" y="3312000"/>
            <a:ext cx="8273168" cy="554956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A05F4-815C-7940-AA05-CD9DBF7A88DA}" type="datetime1">
              <a:rPr lang="nl-NL"/>
              <a:pPr>
                <a:defRPr/>
              </a:pPr>
              <a:t>19-3-2018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C6B03-BD5B-6E44-A6BC-BABBF5F3DD1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eldia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48000" y="1783353"/>
            <a:ext cx="8273168" cy="14700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48000" y="3312000"/>
            <a:ext cx="8273168" cy="554956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eldia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48000" y="1783353"/>
            <a:ext cx="8273168" cy="14700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48000" y="3312000"/>
            <a:ext cx="8273168" cy="554956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>
              <a:defRPr sz="2000"/>
            </a:lvl2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3994E-0840-F247-8435-8F680BCDBCF8}" type="datetime1">
              <a:rPr lang="nl-NL"/>
              <a:pPr>
                <a:defRPr/>
              </a:pPr>
              <a:t>19-3-2018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8E46A-299F-F740-A8C3-D23529EB26BC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B258B-08C0-2B48-9C7A-BEFFA49E1E2D}" type="datetime1">
              <a:rPr lang="nl-NL"/>
              <a:pPr>
                <a:defRPr/>
              </a:pPr>
              <a:t>19-3-2018</a:t>
            </a:fld>
            <a:endParaRPr lang="nl-NL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58151-1F49-0C4F-A8D2-C33D3F8EE718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4DE85-86A7-8647-980F-BF937618E3DF}" type="datetime1">
              <a:rPr lang="nl-NL"/>
              <a:pPr>
                <a:defRPr/>
              </a:pPr>
              <a:t>19-3-2018</a:t>
            </a:fld>
            <a:endParaRPr lang="nl-NL" dirty="0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E228A-8600-2C48-9FB7-243832251DB0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dia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48000" y="1783353"/>
            <a:ext cx="8273168" cy="14700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48000" y="3312000"/>
            <a:ext cx="8273168" cy="554956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eldia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48000" y="1783353"/>
            <a:ext cx="8273168" cy="14700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48000" y="3312000"/>
            <a:ext cx="8273168" cy="554956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eldia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48000" y="1783353"/>
            <a:ext cx="8273168" cy="14700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48000" y="3312000"/>
            <a:ext cx="8273168" cy="554956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eldia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48000" y="1783353"/>
            <a:ext cx="8273168" cy="14700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48000" y="3312000"/>
            <a:ext cx="8273168" cy="554956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eldia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48000" y="1783353"/>
            <a:ext cx="8273168" cy="14700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48000" y="3312000"/>
            <a:ext cx="8273168" cy="554956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eldia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48000" y="1783353"/>
            <a:ext cx="8273168" cy="14700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48000" y="3312000"/>
            <a:ext cx="8273168" cy="554956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eldia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48000" y="1783353"/>
            <a:ext cx="8273168" cy="14700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48000" y="3312000"/>
            <a:ext cx="8273168" cy="554956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eldia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48000" y="1783353"/>
            <a:ext cx="8273168" cy="14700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48000" y="3312000"/>
            <a:ext cx="8273168" cy="554956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647700" y="647700"/>
            <a:ext cx="82296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Titelstijl van model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646113" y="1997075"/>
            <a:ext cx="8229600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47700" y="6546850"/>
            <a:ext cx="717550" cy="174625"/>
          </a:xfrm>
          <a:prstGeom prst="rect">
            <a:avLst/>
          </a:prstGeom>
        </p:spPr>
        <p:txBody>
          <a:bodyPr vert="horz" lIns="0" tIns="0" rIns="91440" bIns="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A6ADDE6-1CB5-0C42-BF43-B0D81EC4BDF9}" type="datetime1">
              <a:rPr lang="nl-NL"/>
              <a:pPr>
                <a:defRPr/>
              </a:pPr>
              <a:t>19-3-2018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460500" y="6546850"/>
            <a:ext cx="2065338" cy="1746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3589338" y="6546850"/>
            <a:ext cx="1743075" cy="1746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EE31573-FA8D-7B42-BB17-A44E2D89DF65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67" r:id="rId12"/>
    <p:sldLayoutId id="2147483668" r:id="rId13"/>
    <p:sldLayoutId id="2147483669" r:id="rId14"/>
  </p:sldLayoutIdLst>
  <p:txStyles>
    <p:titleStyle>
      <a:lvl1pPr algn="l" defTabSz="457200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200" b="1" kern="1200">
          <a:solidFill>
            <a:srgbClr val="ED800A"/>
          </a:solidFill>
          <a:latin typeface="+mj-lt"/>
          <a:ea typeface="Geneva" pitchFamily="-110" charset="-128"/>
          <a:cs typeface="Geneva" pitchFamily="-110" charset="-128"/>
        </a:defRPr>
      </a:lvl1pPr>
      <a:lvl2pPr algn="l" defTabSz="457200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200" b="1">
          <a:solidFill>
            <a:srgbClr val="E1370F"/>
          </a:solidFill>
          <a:latin typeface="Calibri" pitchFamily="-110" charset="0"/>
          <a:ea typeface="Geneva" pitchFamily="-110" charset="-128"/>
          <a:cs typeface="Geneva" pitchFamily="-110" charset="-128"/>
        </a:defRPr>
      </a:lvl2pPr>
      <a:lvl3pPr algn="l" defTabSz="457200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200" b="1">
          <a:solidFill>
            <a:srgbClr val="E1370F"/>
          </a:solidFill>
          <a:latin typeface="Calibri" pitchFamily="-110" charset="0"/>
          <a:ea typeface="Geneva" pitchFamily="-110" charset="-128"/>
          <a:cs typeface="Geneva" pitchFamily="-110" charset="-128"/>
        </a:defRPr>
      </a:lvl3pPr>
      <a:lvl4pPr algn="l" defTabSz="457200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200" b="1">
          <a:solidFill>
            <a:srgbClr val="E1370F"/>
          </a:solidFill>
          <a:latin typeface="Calibri" pitchFamily="-110" charset="0"/>
          <a:ea typeface="Geneva" pitchFamily="-110" charset="-128"/>
          <a:cs typeface="Geneva" pitchFamily="-110" charset="-128"/>
        </a:defRPr>
      </a:lvl4pPr>
      <a:lvl5pPr algn="l" defTabSz="457200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200" b="1">
          <a:solidFill>
            <a:srgbClr val="E1370F"/>
          </a:solidFill>
          <a:latin typeface="Calibri" pitchFamily="-110" charset="0"/>
          <a:ea typeface="Geneva" pitchFamily="-110" charset="-128"/>
          <a:cs typeface="Geneva" pitchFamily="-110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1370F"/>
          </a:solidFill>
          <a:latin typeface="Calibri" pitchFamily="-110" charset="0"/>
          <a:ea typeface="Geneva" pitchFamily="-110" charset="-128"/>
          <a:cs typeface="Geneva" pitchFamily="-110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1370F"/>
          </a:solidFill>
          <a:latin typeface="Calibri" pitchFamily="-110" charset="0"/>
          <a:ea typeface="Geneva" pitchFamily="-110" charset="-128"/>
          <a:cs typeface="Geneva" pitchFamily="-110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1370F"/>
          </a:solidFill>
          <a:latin typeface="Calibri" pitchFamily="-110" charset="0"/>
          <a:ea typeface="Geneva" pitchFamily="-110" charset="-128"/>
          <a:cs typeface="Geneva" pitchFamily="-110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1370F"/>
          </a:solidFill>
          <a:latin typeface="Calibri" pitchFamily="-110" charset="0"/>
          <a:ea typeface="Geneva" pitchFamily="-110" charset="-128"/>
          <a:cs typeface="Geneva" pitchFamily="-110" charset="-128"/>
        </a:defRPr>
      </a:lvl9pPr>
    </p:titleStyle>
    <p:bodyStyle>
      <a:lvl1pPr marL="342900" indent="-522288" algn="l" defTabSz="457200" rtl="0" eaLnBrk="1" fontAlgn="base" hangingPunct="1">
        <a:spcBef>
          <a:spcPct val="0"/>
        </a:spcBef>
        <a:spcAft>
          <a:spcPct val="0"/>
        </a:spcAft>
        <a:buFont typeface="Arial" pitchFamily="-110" charset="0"/>
        <a:buChar char="•"/>
        <a:defRPr kern="1200">
          <a:solidFill>
            <a:schemeClr val="tx1"/>
          </a:solidFill>
          <a:latin typeface="+mn-lt"/>
          <a:ea typeface="Geneva" pitchFamily="-110" charset="-128"/>
          <a:cs typeface="Geneva" pitchFamily="-110" charset="-128"/>
        </a:defRPr>
      </a:lvl1pPr>
      <a:lvl2pPr marL="539750" indent="-179388" algn="l" defTabSz="457200" rtl="0" eaLnBrk="1" fontAlgn="base" hangingPunct="1">
        <a:spcBef>
          <a:spcPct val="0"/>
        </a:spcBef>
        <a:spcAft>
          <a:spcPct val="0"/>
        </a:spcAft>
        <a:buFont typeface="Arial" pitchFamily="-110" charset="0"/>
        <a:buChar char="–"/>
        <a:defRPr kern="1200">
          <a:solidFill>
            <a:schemeClr val="tx1"/>
          </a:solidFill>
          <a:latin typeface="+mn-lt"/>
          <a:ea typeface="Geneva" pitchFamily="-110" charset="-128"/>
          <a:cs typeface="+mn-cs"/>
        </a:defRPr>
      </a:lvl2pPr>
      <a:lvl3pPr marL="719138" indent="-179388" algn="l" defTabSz="457200" rtl="0" eaLnBrk="1" fontAlgn="base" hangingPunct="1">
        <a:spcBef>
          <a:spcPct val="0"/>
        </a:spcBef>
        <a:spcAft>
          <a:spcPct val="0"/>
        </a:spcAft>
        <a:buFont typeface="Arial" pitchFamily="-110" charset="0"/>
        <a:buChar char="•"/>
        <a:defRPr kern="1200">
          <a:solidFill>
            <a:schemeClr val="tx1"/>
          </a:solidFill>
          <a:latin typeface="+mn-lt"/>
          <a:ea typeface="Geneva" pitchFamily="-110" charset="-128"/>
          <a:cs typeface="+mn-cs"/>
        </a:defRPr>
      </a:lvl3pPr>
      <a:lvl4pPr marL="898525" indent="-179388" algn="l" defTabSz="457200" rtl="0" eaLnBrk="1" fontAlgn="base" hangingPunct="1">
        <a:spcBef>
          <a:spcPct val="0"/>
        </a:spcBef>
        <a:spcAft>
          <a:spcPct val="0"/>
        </a:spcAft>
        <a:buFont typeface="Arial" pitchFamily="-110" charset="0"/>
        <a:buChar char="–"/>
        <a:defRPr sz="1600" kern="1200">
          <a:solidFill>
            <a:schemeClr val="tx1"/>
          </a:solidFill>
          <a:latin typeface="+mn-lt"/>
          <a:ea typeface="Geneva" pitchFamily="-110" charset="-128"/>
          <a:cs typeface="+mn-cs"/>
        </a:defRPr>
      </a:lvl4pPr>
      <a:lvl5pPr marL="898525" indent="-179388" algn="l" defTabSz="457200" rtl="0" eaLnBrk="1" fontAlgn="base" hangingPunct="1">
        <a:spcBef>
          <a:spcPct val="0"/>
        </a:spcBef>
        <a:spcAft>
          <a:spcPct val="0"/>
        </a:spcAft>
        <a:buFont typeface="Arial" pitchFamily="-110" charset="0"/>
        <a:buChar char="»"/>
        <a:defRPr sz="1600" kern="1200">
          <a:solidFill>
            <a:schemeClr val="tx1"/>
          </a:solidFill>
          <a:latin typeface="+mn-lt"/>
          <a:ea typeface="Geneva" pitchFamily="-11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verspagen@merit.un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hyperlink" Target="http://www.merit.unu.edu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ctrTitle"/>
          </p:nvPr>
        </p:nvSpPr>
        <p:spPr>
          <a:xfrm>
            <a:off x="647700" y="1782763"/>
            <a:ext cx="8274050" cy="1470025"/>
          </a:xfrm>
        </p:spPr>
        <p:txBody>
          <a:bodyPr/>
          <a:lstStyle/>
          <a:p>
            <a:pPr eaLnBrk="1" hangingPunct="1"/>
            <a:br>
              <a:rPr lang="en-US" dirty="0">
                <a:ea typeface="Geneva" charset="-128"/>
                <a:cs typeface="Geneva" charset="-128"/>
              </a:rPr>
            </a:br>
            <a:br>
              <a:rPr lang="en-US" dirty="0">
                <a:ea typeface="Geneva" charset="-128"/>
                <a:cs typeface="Geneva" charset="-128"/>
              </a:rPr>
            </a:br>
            <a:r>
              <a:rPr lang="en-US" dirty="0">
                <a:ea typeface="Geneva" charset="-128"/>
                <a:cs typeface="Geneva" charset="-128"/>
              </a:rPr>
              <a:t>The value of public research: a time series </a:t>
            </a:r>
            <a:br>
              <a:rPr lang="en-US" dirty="0">
                <a:ea typeface="Geneva" charset="-128"/>
                <a:cs typeface="Geneva" charset="-128"/>
              </a:rPr>
            </a:br>
            <a:r>
              <a:rPr lang="en-US" dirty="0">
                <a:ea typeface="Geneva" charset="-128"/>
                <a:cs typeface="Geneva" charset="-128"/>
              </a:rPr>
              <a:t>perspective</a:t>
            </a:r>
            <a:br>
              <a:rPr lang="en-US" dirty="0">
                <a:ea typeface="Geneva" charset="-128"/>
                <a:cs typeface="Geneva" charset="-128"/>
              </a:rPr>
            </a:br>
            <a:endParaRPr lang="nl-NL" sz="2400" dirty="0">
              <a:ea typeface="Geneva" charset="-128"/>
              <a:cs typeface="Geneva" charset="-128"/>
            </a:endParaRPr>
          </a:p>
        </p:txBody>
      </p:sp>
      <p:sp>
        <p:nvSpPr>
          <p:cNvPr id="8195" name="Subtitel 2"/>
          <p:cNvSpPr>
            <a:spLocks noGrp="1"/>
          </p:cNvSpPr>
          <p:nvPr>
            <p:ph type="subTitle" idx="1"/>
          </p:nvPr>
        </p:nvSpPr>
        <p:spPr>
          <a:xfrm>
            <a:off x="647700" y="3311525"/>
            <a:ext cx="8274050" cy="555625"/>
          </a:xfrm>
        </p:spPr>
        <p:txBody>
          <a:bodyPr/>
          <a:lstStyle/>
          <a:p>
            <a:pPr eaLnBrk="1" hangingPunct="1"/>
            <a:r>
              <a:rPr lang="en-US" dirty="0">
                <a:ea typeface="Geneva" charset="-128"/>
                <a:cs typeface="Geneva" charset="-128"/>
              </a:rPr>
              <a:t>Bart Verspagen</a:t>
            </a:r>
          </a:p>
          <a:p>
            <a:pPr eaLnBrk="1" hangingPunct="1"/>
            <a:r>
              <a:rPr lang="en-US" dirty="0">
                <a:ea typeface="Geneva" charset="-128"/>
                <a:cs typeface="Geneva" charset="-128"/>
                <a:hlinkClick r:id="rId3"/>
              </a:rPr>
              <a:t>verspagen@merit.unu.edu</a:t>
            </a:r>
            <a:r>
              <a:rPr lang="en-US" dirty="0">
                <a:ea typeface="Geneva" charset="-128"/>
                <a:cs typeface="Geneva" charset="-128"/>
              </a:rPr>
              <a:t>, </a:t>
            </a:r>
            <a:r>
              <a:rPr lang="en-US" dirty="0">
                <a:ea typeface="Geneva" charset="-128"/>
                <a:cs typeface="Geneva" charset="-128"/>
                <a:hlinkClick r:id="rId4"/>
              </a:rPr>
              <a:t>www.merit.unu.edu</a:t>
            </a:r>
            <a:endParaRPr lang="en-US" dirty="0">
              <a:ea typeface="Geneva" charset="-128"/>
              <a:cs typeface="Geneva" charset="-128"/>
            </a:endParaRPr>
          </a:p>
          <a:p>
            <a:pPr eaLnBrk="1" hangingPunct="1"/>
            <a:endParaRPr lang="nl-NL" b="1" dirty="0">
              <a:solidFill>
                <a:srgbClr val="ED800A"/>
              </a:solidFill>
              <a:ea typeface="Geneva" charset="-128"/>
              <a:cs typeface="Geneva" charset="-128"/>
            </a:endParaRPr>
          </a:p>
          <a:p>
            <a:pPr eaLnBrk="1" hangingPunct="1"/>
            <a:r>
              <a:rPr lang="nl-NL" b="1" dirty="0">
                <a:solidFill>
                  <a:srgbClr val="ED800A"/>
                </a:solidFill>
                <a:ea typeface="Geneva" charset="-128"/>
                <a:cs typeface="Geneva" charset="-128"/>
              </a:rPr>
              <a:t>Joint work with Thomas Ziesemer (lead author) and Luc </a:t>
            </a:r>
            <a:r>
              <a:rPr lang="nl-NL" b="1" dirty="0" err="1">
                <a:solidFill>
                  <a:srgbClr val="ED800A"/>
                </a:solidFill>
                <a:ea typeface="Geneva" charset="-128"/>
                <a:cs typeface="Geneva" charset="-128"/>
              </a:rPr>
              <a:t>Soete</a:t>
            </a:r>
            <a:endParaRPr lang="nl-NL" b="1" dirty="0">
              <a:solidFill>
                <a:srgbClr val="ED800A"/>
              </a:solidFill>
              <a:ea typeface="Geneva" charset="-128"/>
              <a:cs typeface="Geneva" charset="-128"/>
            </a:endParaRPr>
          </a:p>
          <a:p>
            <a:pPr eaLnBrk="1" hangingPunct="1"/>
            <a:r>
              <a:rPr lang="nl-NL" dirty="0">
                <a:ea typeface="Geneva" charset="-128"/>
                <a:cs typeface="Geneva" charset="-128"/>
              </a:rPr>
              <a:t>UNU-MERIT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389872-D611-4BF8-975F-4AC25F0D73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9850" y="4381500"/>
            <a:ext cx="5715000" cy="2476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The VEC approach – basics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42900"/>
            <a:r>
              <a:rPr lang="en-US" dirty="0"/>
              <a:t>It specifies a number (&gt;1) of long-run relations between the endogenous variables of the model (co-integration relationships): multi-dimensional version of </a:t>
            </a:r>
            <a:r>
              <a:rPr lang="en-US" dirty="0" err="1"/>
              <a:t>Guellec</a:t>
            </a:r>
            <a:r>
              <a:rPr lang="en-US" dirty="0"/>
              <a:t> &amp; van </a:t>
            </a:r>
            <a:r>
              <a:rPr lang="en-US" dirty="0" err="1"/>
              <a:t>Pottelsberghe</a:t>
            </a:r>
            <a:endParaRPr lang="en-US" dirty="0"/>
          </a:p>
          <a:p>
            <a:pPr indent="-342900"/>
            <a:r>
              <a:rPr lang="en-US" dirty="0"/>
              <a:t>The residuals in this relationship represent a deviation from long-run </a:t>
            </a:r>
            <a:r>
              <a:rPr lang="en-US" dirty="0" err="1"/>
              <a:t>equilbrium</a:t>
            </a:r>
            <a:r>
              <a:rPr lang="en-US" dirty="0"/>
              <a:t> (“error terms”)</a:t>
            </a:r>
          </a:p>
          <a:p>
            <a:pPr indent="-342900"/>
            <a:r>
              <a:rPr lang="en-US" dirty="0"/>
              <a:t>The error terms are included in a vector autoregression model (VAR) that takes first differences of the endogenous variables as the dependent variables</a:t>
            </a:r>
          </a:p>
        </p:txBody>
      </p:sp>
    </p:spTree>
    <p:extLst>
      <p:ext uri="{BB962C8B-B14F-4D97-AF65-F5344CB8AC3E}">
        <p14:creationId xmlns:p14="http://schemas.microsoft.com/office/powerpoint/2010/main" val="268084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VEC approach – dynamics &amp; estimation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42900"/>
            <a:r>
              <a:rPr lang="nl-NL" dirty="0"/>
              <a:t>In a stable system, a transitory or permanent shock to one of the variables will lead to adjustment dynamics through the VAR part, into the long-run relations</a:t>
            </a:r>
          </a:p>
          <a:p>
            <a:pPr indent="-342900"/>
            <a:r>
              <a:rPr lang="nl-NL" dirty="0"/>
              <a:t>We can simulate this process based on the estimated parameters of the system</a:t>
            </a:r>
          </a:p>
          <a:p>
            <a:pPr indent="-342900"/>
            <a:r>
              <a:rPr lang="nl-NL" dirty="0"/>
              <a:t>Estimation involves deciding </a:t>
            </a:r>
          </a:p>
          <a:p>
            <a:pPr lvl="1" indent="-342900"/>
            <a:r>
              <a:rPr lang="nl-NL" dirty="0"/>
              <a:t>How many long-run relations are to </a:t>
            </a:r>
            <a:r>
              <a:rPr lang="nl-NL"/>
              <a:t>be included</a:t>
            </a:r>
            <a:endParaRPr lang="nl-NL" dirty="0"/>
          </a:p>
          <a:p>
            <a:pPr lvl="1" indent="-342900"/>
            <a:r>
              <a:rPr lang="nl-NL" dirty="0"/>
              <a:t>How many lags in the VAR part</a:t>
            </a:r>
          </a:p>
          <a:p>
            <a:pPr lvl="1" indent="-342900"/>
            <a:r>
              <a:rPr lang="nl-NL" dirty="0"/>
              <a:t>Which (insignificant) variables to exclude</a:t>
            </a:r>
          </a:p>
          <a:p>
            <a:pPr indent="-342900"/>
            <a:r>
              <a:rPr lang="nl-NL" dirty="0"/>
              <a:t>All such decisions have been made on the basis of elaborate testing (on which I will not elaborate)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4317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E7731-BCD5-4CA9-BAE5-C7A65DE54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First VEC model – Netherlands, public &amp; private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2755F1-0EC1-45C5-B28D-208919A571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42900"/>
            <a:r>
              <a:rPr lang="en-US" dirty="0"/>
              <a:t>R&amp;D stocks, public R&amp;D = GERD – BERD (who carries out the R&amp;D?)</a:t>
            </a:r>
          </a:p>
          <a:p>
            <a:pPr indent="-342900"/>
            <a:r>
              <a:rPr lang="en-US" dirty="0"/>
              <a:t>4 long-run equations</a:t>
            </a:r>
          </a:p>
          <a:p>
            <a:pPr lvl="1" indent="-342900"/>
            <a:r>
              <a:rPr lang="en-US" dirty="0"/>
              <a:t>TFP depends on domestic private and public R&amp;D stocks (both +)</a:t>
            </a:r>
          </a:p>
          <a:p>
            <a:pPr lvl="1" indent="-342900"/>
            <a:r>
              <a:rPr lang="en-US" dirty="0"/>
              <a:t>Domestic private R&amp;D stock depends on foreign private (-) and public R&amp;D (+)</a:t>
            </a:r>
          </a:p>
          <a:p>
            <a:pPr lvl="1" indent="-342900"/>
            <a:r>
              <a:rPr lang="en-US" dirty="0"/>
              <a:t>Domestic public R&amp;D stock depends on foreign public R&amp;D and domestic GDP (both +)</a:t>
            </a:r>
          </a:p>
          <a:p>
            <a:pPr lvl="1" indent="-342900"/>
            <a:r>
              <a:rPr lang="en-US" dirty="0"/>
              <a:t>Foreign private R&amp;D stock depends on foreign public R&amp;D stock and domestic TFP (both +)</a:t>
            </a:r>
          </a:p>
          <a:p>
            <a:pPr indent="-342900"/>
            <a:r>
              <a:rPr lang="en-US" dirty="0"/>
              <a:t>We analyze transitory and permanent shocks, with rates of return to the latter</a:t>
            </a:r>
          </a:p>
        </p:txBody>
      </p:sp>
    </p:spTree>
    <p:extLst>
      <p:ext uri="{BB962C8B-B14F-4D97-AF65-F5344CB8AC3E}">
        <p14:creationId xmlns:p14="http://schemas.microsoft.com/office/powerpoint/2010/main" val="1069603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CB2FD-52F5-47FD-8A4F-6852E88BF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Transitory</a:t>
            </a:r>
            <a:r>
              <a:rPr lang="nl-NL" dirty="0"/>
              <a:t> shock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domestic</a:t>
            </a:r>
            <a:r>
              <a:rPr lang="nl-NL" dirty="0"/>
              <a:t> R&amp;D stocks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54C2F-56A9-420C-89CB-81FEB62C1F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42900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40907C-94FD-4086-B841-CED639344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747" y="1760861"/>
            <a:ext cx="6968332" cy="432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872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BA20D-9823-4C18-A35E-45A26E491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 permanent shock </a:t>
            </a:r>
            <a:r>
              <a:rPr lang="nl-NL" dirty="0" err="1"/>
              <a:t>to</a:t>
            </a:r>
            <a:r>
              <a:rPr lang="nl-NL" dirty="0"/>
              <a:t> public R&amp;D stock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D45D0-6B07-4F0F-AC13-58969C4FC8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42900"/>
            <a:r>
              <a:rPr lang="en-US" dirty="0"/>
              <a:t>We add 0.005 to the intercept of the long-run equation for public R&amp;D stock (intercept is estimated at 0.027) in 1970</a:t>
            </a:r>
          </a:p>
          <a:p>
            <a:pPr indent="-342900"/>
            <a:r>
              <a:rPr lang="en-US" dirty="0"/>
              <a:t>Then we simulate the model (stochastically) until 2040</a:t>
            </a:r>
          </a:p>
          <a:p>
            <a:pPr indent="-342900"/>
            <a:r>
              <a:rPr lang="en-US" dirty="0"/>
              <a:t>We can calculate a rate of return</a:t>
            </a:r>
          </a:p>
        </p:txBody>
      </p:sp>
    </p:spTree>
    <p:extLst>
      <p:ext uri="{BB962C8B-B14F-4D97-AF65-F5344CB8AC3E}">
        <p14:creationId xmlns:p14="http://schemas.microsoft.com/office/powerpoint/2010/main" val="119878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B86EF-CFE6-4BB7-8447-95F979742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Permanent public R&amp;D shock – </a:t>
            </a:r>
            <a:r>
              <a:rPr lang="nl-NL" dirty="0" err="1"/>
              <a:t>results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637DB-5592-4603-A37E-16B38DDF7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96EBA8-0502-400A-8597-8A9E38CC3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86" y="2440769"/>
            <a:ext cx="2874857" cy="23647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BAC9FA-B5AD-4EF5-B95A-29EEA36AAE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143" y="2440769"/>
            <a:ext cx="2874857" cy="23647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4A0957-2192-455E-B695-8A28E44F4A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000" y="2440768"/>
            <a:ext cx="2874857" cy="236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5579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70DA6-8867-482D-AAF7-7921A8839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rate of return to public R&amp;D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DDC94-E1FE-4DA5-8156-4B5BEC74DA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42900"/>
            <a:r>
              <a:rPr lang="en-US" dirty="0"/>
              <a:t>Benefits are yearly increases of GDP</a:t>
            </a:r>
          </a:p>
          <a:p>
            <a:pPr indent="-342900"/>
            <a:r>
              <a:rPr lang="en-US" dirty="0"/>
              <a:t>Costs are gross investments in R&amp;D</a:t>
            </a:r>
          </a:p>
          <a:p>
            <a:pPr indent="-342900"/>
            <a:r>
              <a:rPr lang="en-US" dirty="0"/>
              <a:t>We use a discount rate of 4% per year</a:t>
            </a:r>
          </a:p>
          <a:p>
            <a:pPr indent="-342900"/>
            <a:r>
              <a:rPr lang="en-US" dirty="0"/>
              <a:t>We do not consider production costs for GDP </a:t>
            </a:r>
          </a:p>
          <a:p>
            <a:pPr indent="-342900"/>
            <a:r>
              <a:rPr lang="en-US" dirty="0"/>
              <a:t>This yields a rate of return of 131.5% for the permanent shock scenario (2040)</a:t>
            </a:r>
          </a:p>
        </p:txBody>
      </p:sp>
    </p:spTree>
    <p:extLst>
      <p:ext uri="{BB962C8B-B14F-4D97-AF65-F5344CB8AC3E}">
        <p14:creationId xmlns:p14="http://schemas.microsoft.com/office/powerpoint/2010/main" val="5362976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27D2D-D9E4-4C27-90A5-2419E0948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estimate the model for </a:t>
            </a:r>
            <a:br>
              <a:rPr lang="en-US" dirty="0"/>
            </a:br>
            <a:r>
              <a:rPr lang="en-US" dirty="0"/>
              <a:t>mission-oriented public R&amp;D?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690A4-F6E8-4D27-9010-4E955DFEFF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42900"/>
            <a:r>
              <a:rPr lang="en-US" dirty="0"/>
              <a:t>We use GBAORD (publicly </a:t>
            </a:r>
            <a:r>
              <a:rPr lang="en-US" u="sng" dirty="0"/>
              <a:t>funded</a:t>
            </a:r>
            <a:r>
              <a:rPr lang="en-US" dirty="0"/>
              <a:t>!) data broken down by NABS category to define mission-oriented R&amp;D</a:t>
            </a:r>
          </a:p>
          <a:p>
            <a:pPr lvl="1" indent="-342900"/>
            <a:r>
              <a:rPr lang="en-US" dirty="0"/>
              <a:t>Environment, Space, Energy, Health, Military</a:t>
            </a:r>
          </a:p>
          <a:p>
            <a:pPr indent="-342900"/>
            <a:r>
              <a:rPr lang="en-US" dirty="0"/>
              <a:t>We collect archived GBAORD data going back to 1970 (only available for early EU countries)</a:t>
            </a:r>
          </a:p>
          <a:p>
            <a:pPr indent="-342900"/>
            <a:r>
              <a:rPr lang="en-US" dirty="0"/>
              <a:t>Preliminary estimation results for NLD (not much military, compared to e.g., France and UK)</a:t>
            </a:r>
          </a:p>
        </p:txBody>
      </p:sp>
    </p:spTree>
    <p:extLst>
      <p:ext uri="{BB962C8B-B14F-4D97-AF65-F5344CB8AC3E}">
        <p14:creationId xmlns:p14="http://schemas.microsoft.com/office/powerpoint/2010/main" val="27375912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59D76-F68F-4768-A2C9-3A00113F8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Shocks to mission and non-mission oriented </a:t>
            </a:r>
            <a:br>
              <a:rPr lang="en-US" dirty="0"/>
            </a:br>
            <a:r>
              <a:rPr lang="en-US" dirty="0"/>
              <a:t>public R&amp;D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5A740-C287-4B1A-B7B0-95239C9CC1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Rates of return: 167% (Mission) and 242% (non-Mission)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253AD2-B3AE-476F-AC1E-71275DCE7D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460" y="2445243"/>
            <a:ext cx="7371429" cy="363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1242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FE7BA-8648-4431-A2CF-A3C60E083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- 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04078-C644-4D61-B91E-6798AA16F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42900"/>
            <a:r>
              <a:rPr lang="en-US" dirty="0"/>
              <a:t>Existing approaches to estimating rate of return to public R&amp;D are based on cross-section or panel data</a:t>
            </a:r>
          </a:p>
          <a:p>
            <a:pPr indent="-342900"/>
            <a:r>
              <a:rPr lang="en-US" dirty="0"/>
              <a:t>They robustly show positive and significant rates of return, but only when accounting for country heterogeneity (systems of innovation?)</a:t>
            </a:r>
          </a:p>
          <a:p>
            <a:pPr indent="-342900"/>
            <a:r>
              <a:rPr lang="en-US" dirty="0"/>
              <a:t>This suggests a time series approach for individual countries and based on long time series</a:t>
            </a:r>
          </a:p>
        </p:txBody>
      </p:sp>
    </p:spTree>
    <p:extLst>
      <p:ext uri="{BB962C8B-B14F-4D97-AF65-F5344CB8AC3E}">
        <p14:creationId xmlns:p14="http://schemas.microsoft.com/office/powerpoint/2010/main" val="1558885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Motivations for our research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42900"/>
            <a:r>
              <a:rPr lang="en-US" dirty="0"/>
              <a:t>Investment in Science, Technology and Innovation from public funds (“taxpayers’ money”) is large</a:t>
            </a:r>
          </a:p>
          <a:p>
            <a:pPr indent="-342900"/>
            <a:r>
              <a:rPr lang="en-US" dirty="0"/>
              <a:t>Hence there is a need to give account of how these investments benefit society</a:t>
            </a:r>
          </a:p>
          <a:p>
            <a:pPr indent="-342900"/>
            <a:r>
              <a:rPr lang="en-US" dirty="0"/>
              <a:t>We all have an intuition that “Science is good”, but is this good enough?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18C98-25D2-44A1-AA25-179271E58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–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FDDDD-BAF7-421B-82FA-FC32ACB1B7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42900"/>
            <a:r>
              <a:rPr lang="en-US" dirty="0"/>
              <a:t>We implemented this approach for the Netherlands, and are working on more countries</a:t>
            </a:r>
          </a:p>
          <a:p>
            <a:pPr indent="-342900"/>
            <a:r>
              <a:rPr lang="en-US" dirty="0"/>
              <a:t>Our results show robust and positive rates of return to public R&amp;D (131.5% for NLD)</a:t>
            </a:r>
          </a:p>
          <a:p>
            <a:pPr indent="-342900"/>
            <a:r>
              <a:rPr lang="en-US" dirty="0"/>
              <a:t>We are extending our approach to mission-oriented public R&amp;D, preliminary NLD results show higher rate of return to non-mission oriented R&amp;D</a:t>
            </a:r>
          </a:p>
          <a:p>
            <a:pPr indent="-342900"/>
            <a:r>
              <a:rPr lang="en-US" dirty="0"/>
              <a:t>I am curious how these rates of return (or results more generally) compare to what is used </a:t>
            </a:r>
            <a:r>
              <a:rPr lang="en-US"/>
              <a:t>in the DSGEs of FRAME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692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Existing R&amp;D policy evaluations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42900"/>
            <a:r>
              <a:rPr lang="nl-NL" dirty="0"/>
              <a:t>Mostly aimed at firms that “use” public policy (e.g., subsidies, tax incentive schemes)</a:t>
            </a:r>
          </a:p>
          <a:p>
            <a:pPr indent="-342900"/>
            <a:r>
              <a:rPr lang="en-US" dirty="0"/>
              <a:t>Mostly based on micro data</a:t>
            </a:r>
          </a:p>
          <a:p>
            <a:pPr indent="-342900"/>
            <a:r>
              <a:rPr lang="en-US" dirty="0"/>
              <a:t>Approach based on state-of-the-art econometrics that does not interpret correlation as causation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90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What about “public science”?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42900"/>
            <a:r>
              <a:rPr lang="nl-NL" dirty="0"/>
              <a:t>R&amp;D undertaken in universities and public research institutes (Fraunhofer, Max Planck)</a:t>
            </a:r>
          </a:p>
          <a:p>
            <a:pPr indent="-342900"/>
            <a:r>
              <a:rPr lang="nl-NL" dirty="0"/>
              <a:t>Societal impact is broad (economic as well as otherwise), indirect (most value generated by others than the research organization) and hard to quantify</a:t>
            </a:r>
          </a:p>
          <a:p>
            <a:pPr indent="-342900"/>
            <a:r>
              <a:rPr lang="nl-NL" dirty="0"/>
              <a:t>The available econometric work is mostly in the “Griliches tradition”, i.e., production functions that include R&amp;D stocks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0508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Guellec &amp; van Pottelsberghe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42900"/>
            <a:r>
              <a:rPr lang="nl-NL" dirty="0"/>
              <a:t>Panel data for 16 OECD countries, 1980 </a:t>
            </a:r>
            <a:r>
              <a:rPr lang="nl-NL"/>
              <a:t>– 1998</a:t>
            </a:r>
            <a:endParaRPr lang="nl-NL" dirty="0"/>
          </a:p>
          <a:p>
            <a:pPr indent="-342900"/>
            <a:r>
              <a:rPr lang="nl-NL" dirty="0"/>
              <a:t>Error correction model for changes in total factor productivity (macro), with business R&amp;D, foreign R&amp;D and public R&amp;D; public R&amp;D is universities and public research institutes</a:t>
            </a:r>
          </a:p>
          <a:p>
            <a:pPr indent="-342900"/>
            <a:r>
              <a:rPr lang="nl-NL" dirty="0"/>
              <a:t>“The long-term elasticity of [TFP] with respect to business R&amp;D is 0.13 (...) The long-term elasticity of government and university-performed research on productivity is around 0.17” and “public R&amp;D is very valuable to the economy” (the latter based on ror)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3300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Khan &amp; Luintel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42900"/>
            <a:r>
              <a:rPr lang="nl-NL" dirty="0"/>
              <a:t>Panel data for 16 OECD countries, 1980 – 2002</a:t>
            </a:r>
          </a:p>
          <a:p>
            <a:pPr indent="-342900"/>
            <a:r>
              <a:rPr lang="nl-NL" dirty="0"/>
              <a:t>Dynamic equation that explains TFP from (lagged) knowledge stocks and other variables (no EC)</a:t>
            </a:r>
          </a:p>
          <a:p>
            <a:pPr indent="-342900"/>
            <a:r>
              <a:rPr lang="nl-NL" dirty="0"/>
              <a:t>Interact all stocks and other production variables with a range of other variables (FDI, high-tech exports, education, etc.) to account for heterogeneity in R&amp;D returns over countries</a:t>
            </a:r>
          </a:p>
          <a:p>
            <a:pPr indent="-34290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7439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Khan &amp; Luintel – results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42900"/>
            <a:r>
              <a:rPr lang="nl-NL" dirty="0"/>
              <a:t>Results of the first equation are “[in] </a:t>
            </a:r>
            <a:r>
              <a:rPr lang="en-US" dirty="0"/>
              <a:t>disagreement with the existing empirical literature that reports positive and statistically significant effects of the sources of knowledge on domestic productivity”</a:t>
            </a:r>
          </a:p>
          <a:p>
            <a:pPr indent="-342900"/>
            <a:r>
              <a:rPr lang="en-US" dirty="0"/>
              <a:t>But accounting for heterogeneity, “[the stocks of business, foreign and public R&amp;D] exert positive and statistically significant effects of varying magnitudes on (…) productivity”</a:t>
            </a:r>
          </a:p>
          <a:p>
            <a:pPr indent="-342900"/>
            <a:endParaRPr lang="nl-NL" dirty="0"/>
          </a:p>
          <a:p>
            <a:pPr indent="-34290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7265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Van Elk et al. (incl. Verspagen...)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42900"/>
            <a:r>
              <a:rPr lang="nl-NL" dirty="0"/>
              <a:t>Re-run these models using different production functions (CD, Translog) and specifications (incl. EC and Khan &amp; Luintel)</a:t>
            </a:r>
          </a:p>
          <a:p>
            <a:pPr indent="-342900"/>
            <a:r>
              <a:rPr lang="nl-NL" dirty="0"/>
              <a:t>Find no robust evidence of a significant impact of public R&amp;D on TFP, except with the Khan &amp; Luintel model that stresses heterogeneity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9345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 different approach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42900"/>
            <a:r>
              <a:rPr lang="en-US" dirty="0"/>
              <a:t>If there is heterogeneity, it makes sense to estimate at the country level, which ultimately makes it a time series approach</a:t>
            </a:r>
          </a:p>
          <a:p>
            <a:pPr indent="-342900"/>
            <a:r>
              <a:rPr lang="en-US" dirty="0"/>
              <a:t>We apply a vector-error-correction (VEC) model to the same data as in the “</a:t>
            </a:r>
            <a:r>
              <a:rPr lang="en-US" dirty="0" err="1"/>
              <a:t>Griliches</a:t>
            </a:r>
            <a:r>
              <a:rPr lang="en-US" dirty="0"/>
              <a:t>” approach</a:t>
            </a:r>
          </a:p>
          <a:p>
            <a:pPr indent="-342900"/>
            <a:r>
              <a:rPr lang="en-US" dirty="0"/>
              <a:t>We go back to the early 1960s in terms of data, using OECD archives for the R&amp;D data</a:t>
            </a:r>
          </a:p>
        </p:txBody>
      </p:sp>
    </p:spTree>
    <p:extLst>
      <p:ext uri="{BB962C8B-B14F-4D97-AF65-F5344CB8AC3E}">
        <p14:creationId xmlns:p14="http://schemas.microsoft.com/office/powerpoint/2010/main" val="2361062734"/>
      </p:ext>
    </p:extLst>
  </p:cSld>
  <p:clrMapOvr>
    <a:masterClrMapping/>
  </p:clrMapOvr>
</p:sld>
</file>

<file path=ppt/theme/theme1.xml><?xml version="1.0" encoding="utf-8"?>
<a:theme xmlns:a="http://schemas.openxmlformats.org/drawingml/2006/main" name="PPT_UNUMERIT_4X3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PPT_UNUMERIT_4X3</Template>
  <TotalTime>11</TotalTime>
  <Words>1209</Words>
  <Application>Microsoft Office PowerPoint</Application>
  <PresentationFormat>Diavoorstelling (4:3)</PresentationFormat>
  <Paragraphs>85</Paragraphs>
  <Slides>20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4" baseType="lpstr">
      <vt:lpstr>Arial</vt:lpstr>
      <vt:lpstr>Calibri</vt:lpstr>
      <vt:lpstr>Geneva</vt:lpstr>
      <vt:lpstr>PPT_UNUMERIT_4X3</vt:lpstr>
      <vt:lpstr>  The value of public research: a time series  perspective </vt:lpstr>
      <vt:lpstr>Motivations for our research</vt:lpstr>
      <vt:lpstr>Existing R&amp;D policy evaluations</vt:lpstr>
      <vt:lpstr>What about “public science”?</vt:lpstr>
      <vt:lpstr>Guellec &amp; van Pottelsberghe</vt:lpstr>
      <vt:lpstr>Khan &amp; Luintel</vt:lpstr>
      <vt:lpstr>Khan &amp; Luintel – results</vt:lpstr>
      <vt:lpstr>Van Elk et al. (incl. Verspagen...)</vt:lpstr>
      <vt:lpstr>A different approach</vt:lpstr>
      <vt:lpstr>The VEC approach – basics</vt:lpstr>
      <vt:lpstr>The VEC approach – dynamics &amp; estimation</vt:lpstr>
      <vt:lpstr>First VEC model – Netherlands, public &amp; private</vt:lpstr>
      <vt:lpstr>Transitory shock to domestic R&amp;D stocks</vt:lpstr>
      <vt:lpstr>A permanent shock to public R&amp;D stock</vt:lpstr>
      <vt:lpstr>Permanent public R&amp;D shock – results</vt:lpstr>
      <vt:lpstr>The rate of return to public R&amp;D</vt:lpstr>
      <vt:lpstr>Can we estimate the model for  mission-oriented public R&amp;D?</vt:lpstr>
      <vt:lpstr>Shocks to mission and non-mission oriented  public R&amp;D</vt:lpstr>
      <vt:lpstr>Conclusions - I</vt:lpstr>
      <vt:lpstr>Conclusions – II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Globalization</dc:title>
  <dc:creator>bart</dc:creator>
  <cp:lastModifiedBy>bart verspagen</cp:lastModifiedBy>
  <cp:revision>123</cp:revision>
  <dcterms:created xsi:type="dcterms:W3CDTF">2016-02-21T08:56:09Z</dcterms:created>
  <dcterms:modified xsi:type="dcterms:W3CDTF">2018-03-19T14:20:40Z</dcterms:modified>
</cp:coreProperties>
</file>